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373" r:id="rId9"/>
    <p:sldId id="375" r:id="rId10"/>
    <p:sldId id="376" r:id="rId11"/>
    <p:sldId id="377" r:id="rId12"/>
    <p:sldId id="275" r:id="rId13"/>
    <p:sldId id="346" r:id="rId14"/>
    <p:sldId id="370" r:id="rId15"/>
    <p:sldId id="368" r:id="rId16"/>
    <p:sldId id="369" r:id="rId17"/>
    <p:sldId id="3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F035C-55C4-4FDE-A03D-DD40AD89C30A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751E1-768E-4F74-AEAA-A025D60F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115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0AD6946-CA18-4A24-844B-DA689B3C8D6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BC6A51D-30F4-4152-8BFA-5F2F2F8CF104}" type="slidenum">
              <a:rPr lang="en-US" altLang="en-US"/>
              <a:pPr algn="r" eaLnBrk="1" hangingPunct="1"/>
              <a:t>2</a:t>
            </a:fld>
            <a:endParaRPr lang="en-US" altLang="en-US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022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D8EA152-42B2-4EAE-BF6F-B5C02DD6EB6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150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D110AAD-9C3D-4B6D-9C81-14F33D57F822}" type="slidenum">
              <a:rPr lang="en-US" altLang="en-US"/>
              <a:pPr algn="r" eaLnBrk="1" hangingPunct="1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29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vi-VN" dirty="0" smtClean="0"/>
              <a:t>Em bổ sung bài 3 ạ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EFCCE-0765-4D64-AD8D-ADFB072324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53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24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9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106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86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93C9-6F33-400B-9632-09ADD0B826AD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2F6A-6169-4FC0-A20B-C4313A24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5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93C9-6F33-400B-9632-09ADD0B826AD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2F6A-6169-4FC0-A20B-C4313A24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0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93C9-6F33-400B-9632-09ADD0B826AD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2F6A-6169-4FC0-A20B-C4313A24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37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3" y="6356354"/>
            <a:ext cx="3860800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3" y="6356354"/>
            <a:ext cx="2844800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02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93C9-6F33-400B-9632-09ADD0B826AD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2F6A-6169-4FC0-A20B-C4313A24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2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93C9-6F33-400B-9632-09ADD0B826AD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2F6A-6169-4FC0-A20B-C4313A24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9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93C9-6F33-400B-9632-09ADD0B826AD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2F6A-6169-4FC0-A20B-C4313A24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8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93C9-6F33-400B-9632-09ADD0B826AD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2F6A-6169-4FC0-A20B-C4313A24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93C9-6F33-400B-9632-09ADD0B826AD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2F6A-6169-4FC0-A20B-C4313A24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1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93C9-6F33-400B-9632-09ADD0B826AD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2F6A-6169-4FC0-A20B-C4313A24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5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93C9-6F33-400B-9632-09ADD0B826AD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2F6A-6169-4FC0-A20B-C4313A24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4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393C9-6F33-400B-9632-09ADD0B826AD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2F6A-6169-4FC0-A20B-C4313A24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0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393C9-6F33-400B-9632-09ADD0B826AD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72F6A-6169-4FC0-A20B-C4313A24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0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3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11" Type="http://schemas.openxmlformats.org/officeDocument/2006/relationships/image" Target="../media/image34.png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33.png"/><Relationship Id="rId4" Type="http://schemas.openxmlformats.org/officeDocument/2006/relationships/image" Target="../media/image1.emf"/><Relationship Id="rId9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3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0.png"/><Relationship Id="rId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76.png"/><Relationship Id="rId3" Type="http://schemas.openxmlformats.org/officeDocument/2006/relationships/image" Target="../media/image40.png"/><Relationship Id="rId7" Type="http://schemas.openxmlformats.org/officeDocument/2006/relationships/image" Target="../media/image7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Relationship Id="rId1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44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5.png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94.png"/><Relationship Id="rId11" Type="http://schemas.openxmlformats.org/officeDocument/2006/relationships/image" Target="../media/image43.wmf"/><Relationship Id="rId5" Type="http://schemas.openxmlformats.org/officeDocument/2006/relationships/image" Target="../media/image93.png"/><Relationship Id="rId15" Type="http://schemas.openxmlformats.org/officeDocument/2006/relationships/image" Target="../media/image1.emf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92.png"/><Relationship Id="rId9" Type="http://schemas.openxmlformats.org/officeDocument/2006/relationships/image" Target="../media/image42.wmf"/><Relationship Id="rId14" Type="http://schemas.openxmlformats.org/officeDocument/2006/relationships/image" Target="../media/image9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27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51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6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1.emf"/><Relationship Id="rId5" Type="http://schemas.openxmlformats.org/officeDocument/2006/relationships/image" Target="../media/image46.wmf"/><Relationship Id="rId15" Type="http://schemas.openxmlformats.org/officeDocument/2006/relationships/image" Target="../media/image50.wmf"/><Relationship Id="rId10" Type="http://schemas.openxmlformats.org/officeDocument/2006/relationships/image" Target="../media/image80.png"/><Relationship Id="rId19" Type="http://schemas.openxmlformats.org/officeDocument/2006/relationships/image" Target="../media/image52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56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58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3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55.wmf"/><Relationship Id="rId5" Type="http://schemas.openxmlformats.org/officeDocument/2006/relationships/image" Target="../media/image53.wmf"/><Relationship Id="rId15" Type="http://schemas.openxmlformats.org/officeDocument/2006/relationships/image" Target="../media/image57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1.emf"/><Relationship Id="rId14" Type="http://schemas.openxmlformats.org/officeDocument/2006/relationships/oleObject" Target="../embeddings/oleObject32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13" Type="http://schemas.openxmlformats.org/officeDocument/2006/relationships/image" Target="../media/image62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37.bin"/><Relationship Id="rId17" Type="http://schemas.openxmlformats.org/officeDocument/2006/relationships/image" Target="../media/image64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61.wmf"/><Relationship Id="rId5" Type="http://schemas.openxmlformats.org/officeDocument/2006/relationships/image" Target="../media/image59.wmf"/><Relationship Id="rId15" Type="http://schemas.openxmlformats.org/officeDocument/2006/relationships/image" Target="../media/image63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1.emf"/><Relationship Id="rId14" Type="http://schemas.openxmlformats.org/officeDocument/2006/relationships/oleObject" Target="../embeddings/oleObject38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image" Target="../media/image13.gif"/><Relationship Id="rId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4.png"/><Relationship Id="rId5" Type="http://schemas.openxmlformats.org/officeDocument/2006/relationships/image" Target="../media/image1.emf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emf"/><Relationship Id="rId5" Type="http://schemas.openxmlformats.org/officeDocument/2006/relationships/image" Target="../media/image58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24.wmf"/><Relationship Id="rId18" Type="http://schemas.openxmlformats.org/officeDocument/2006/relationships/image" Target="../media/image1.e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1203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97525" y="1859674"/>
            <a:ext cx="1069783" cy="34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8387" tIns="19194" rIns="38387" bIns="19194" rtlCol="0">
            <a:spAutoFit/>
          </a:bodyPr>
          <a:lstStyle/>
          <a:p>
            <a:pPr algn="ctr"/>
            <a:r>
              <a:rPr lang="vi-VN" sz="20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</a:t>
            </a:r>
            <a:endParaRPr lang="en-US" sz="2000" b="1" dirty="0">
              <a:solidFill>
                <a:srgbClr val="135F82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09875" y="2318397"/>
            <a:ext cx="6858000" cy="546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8387" tIns="19194" rIns="38387" bIns="19194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5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25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vi-VN" sz="25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2</a:t>
            </a:r>
            <a:r>
              <a:rPr lang="en-US" sz="25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:</a:t>
            </a:r>
            <a:r>
              <a:rPr lang="vi-VN" sz="25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TỔ HỢP – XÁC SUẤT</a:t>
            </a:r>
            <a:endParaRPr lang="en-US" sz="2500" b="1" dirty="0">
              <a:solidFill>
                <a:srgbClr val="776249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165535" y="941887"/>
            <a:ext cx="823869" cy="860472"/>
            <a:chOff x="12784885" y="1066801"/>
            <a:chExt cx="1814128" cy="1721168"/>
          </a:xfrm>
        </p:grpSpPr>
        <p:sp>
          <p:nvSpPr>
            <p:cNvPr id="9" name="TextBox 8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020902" y="1556787"/>
              <a:ext cx="1330953" cy="1231182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3400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vi-VN" sz="3400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endParaRPr lang="en-US" sz="3400" dirty="0">
                <a:solidFill>
                  <a:srgbClr val="135F82"/>
                </a:solidFill>
                <a:latin typeface="Chu Van An" panose="02020603050405020304" pitchFamily="18" charset="0"/>
                <a:ea typeface="AvantGarde" pitchFamily="2" charset="0"/>
                <a:cs typeface="Chu Van An" panose="02020603050405020304" pitchFamily="18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566922" y="983121"/>
            <a:ext cx="839282" cy="853403"/>
            <a:chOff x="11186391" y="149817"/>
            <a:chExt cx="2238375" cy="1707027"/>
          </a:xfrm>
        </p:grpSpPr>
        <p:pic>
          <p:nvPicPr>
            <p:cNvPr id="12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4" name="Group 26"/>
          <p:cNvGrpSpPr/>
          <p:nvPr/>
        </p:nvGrpSpPr>
        <p:grpSpPr>
          <a:xfrm>
            <a:off x="3115468" y="4513281"/>
            <a:ext cx="6408170" cy="438206"/>
            <a:chOff x="7483861" y="7543801"/>
            <a:chExt cx="17012919" cy="876526"/>
          </a:xfrm>
        </p:grpSpPr>
        <p:sp>
          <p:nvSpPr>
            <p:cNvPr id="15" name="TextBox 14"/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TAM GIÁC PAXCAN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6" name="Group 27"/>
            <p:cNvGrpSpPr/>
            <p:nvPr/>
          </p:nvGrpSpPr>
          <p:grpSpPr>
            <a:xfrm>
              <a:off x="7483861" y="7543801"/>
              <a:ext cx="1288835" cy="872847"/>
              <a:chOff x="7483860" y="7543801"/>
              <a:chExt cx="1288835" cy="872847"/>
            </a:xfrm>
          </p:grpSpPr>
          <p:sp>
            <p:nvSpPr>
              <p:cNvPr id="17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29"/>
              <p:cNvGrpSpPr/>
              <p:nvPr/>
            </p:nvGrpSpPr>
            <p:grpSpPr>
              <a:xfrm>
                <a:off x="7493378" y="7646473"/>
                <a:ext cx="1279317" cy="770175"/>
                <a:chOff x="7493378" y="7646473"/>
                <a:chExt cx="1279317" cy="770175"/>
              </a:xfrm>
            </p:grpSpPr>
            <p:sp>
              <p:nvSpPr>
                <p:cNvPr id="19" name="Round Same Side Corner Rectangle 18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7686621" y="7646473"/>
                  <a:ext cx="1086074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21" name="Group 26"/>
          <p:cNvGrpSpPr/>
          <p:nvPr/>
        </p:nvGrpSpPr>
        <p:grpSpPr>
          <a:xfrm>
            <a:off x="3115469" y="3967878"/>
            <a:ext cx="5568427" cy="453596"/>
            <a:chOff x="7459670" y="7543799"/>
            <a:chExt cx="14851072" cy="907311"/>
          </a:xfrm>
        </p:grpSpPr>
        <p:sp>
          <p:nvSpPr>
            <p:cNvPr id="22" name="TextBox 21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 THỨC NHỊ THỨC NIU-TƠN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23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2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26" name="Round Same Side Corner Rectangle 2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7767322" y="7640053"/>
                  <a:ext cx="791775" cy="7387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8" name="TextBox 27"/>
          <p:cNvSpPr txBox="1"/>
          <p:nvPr/>
        </p:nvSpPr>
        <p:spPr>
          <a:xfrm>
            <a:off x="4118198" y="3200400"/>
            <a:ext cx="4153960" cy="4696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38387" tIns="19194" rIns="38387" bIns="19194" rtlCol="0">
            <a:spAutoFit/>
          </a:bodyPr>
          <a:lstStyle/>
          <a:p>
            <a:pPr algn="ctr"/>
            <a:r>
              <a:rPr lang="vi-VN" sz="28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3:NHỊ THỨC NIU-TƠN</a:t>
            </a:r>
            <a:endParaRPr lang="en-US" sz="2800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689079" y="3846015"/>
            <a:ext cx="7129906" cy="2132062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387" tIns="19194" rIns="38387" bIns="19194"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115468" y="5559212"/>
            <a:ext cx="3552032" cy="741762"/>
            <a:chOff x="739068" y="1515168"/>
            <a:chExt cx="9473319" cy="1483717"/>
          </a:xfrm>
        </p:grpSpPr>
        <p:sp>
          <p:nvSpPr>
            <p:cNvPr id="31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739068" y="1515168"/>
              <a:ext cx="8177919" cy="1483717"/>
              <a:chOff x="739068" y="1515168"/>
              <a:chExt cx="8177919" cy="1483717"/>
            </a:xfrm>
          </p:grpSpPr>
          <p:sp>
            <p:nvSpPr>
              <p:cNvPr id="3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132732" y="1706055"/>
                <a:ext cx="6784255" cy="129283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pic>
        <p:nvPicPr>
          <p:cNvPr id="46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281" y="762001"/>
            <a:ext cx="1737789" cy="1838523"/>
          </a:xfrm>
          <a:prstGeom prst="rect">
            <a:avLst/>
          </a:prstGeom>
          <a:noFill/>
        </p:spPr>
      </p:pic>
      <p:pic>
        <p:nvPicPr>
          <p:cNvPr id="47" name="Picture 27">
            <a:extLst>
              <a:ext uri="{FF2B5EF4-FFF2-40B4-BE49-F238E27FC236}">
                <a16:creationId xmlns:a16="http://schemas.microsoft.com/office/drawing/2014/main" xmlns="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948" y="716221"/>
            <a:ext cx="1269053" cy="1692292"/>
          </a:xfrm>
          <a:prstGeom prst="rect">
            <a:avLst/>
          </a:prstGeom>
        </p:spPr>
      </p:pic>
      <p:grpSp>
        <p:nvGrpSpPr>
          <p:cNvPr id="48" name="Group 26">
            <a:extLst>
              <a:ext uri="{FF2B5EF4-FFF2-40B4-BE49-F238E27FC236}">
                <a16:creationId xmlns:a16="http://schemas.microsoft.com/office/drawing/2014/main" xmlns="" id="{F55A7E90-B476-4806-8603-6F796B9F6A74}"/>
              </a:ext>
            </a:extLst>
          </p:cNvPr>
          <p:cNvGrpSpPr/>
          <p:nvPr/>
        </p:nvGrpSpPr>
        <p:grpSpPr>
          <a:xfrm>
            <a:off x="3146255" y="5046244"/>
            <a:ext cx="6408170" cy="438206"/>
            <a:chOff x="7483861" y="7543801"/>
            <a:chExt cx="17012919" cy="876526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48C72557-83FF-4CC1-8DE2-82BBBCF76C45}"/>
                </a:ext>
              </a:extLst>
            </p:cNvPr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LUYỆN TẬP</a:t>
              </a:r>
            </a:p>
          </p:txBody>
        </p:sp>
        <p:grpSp>
          <p:nvGrpSpPr>
            <p:cNvPr id="50" name="Group 27">
              <a:extLst>
                <a:ext uri="{FF2B5EF4-FFF2-40B4-BE49-F238E27FC236}">
                  <a16:creationId xmlns:a16="http://schemas.microsoft.com/office/drawing/2014/main" xmlns="" id="{4946BCA1-1C9B-4976-8534-B2659235BA8C}"/>
                </a:ext>
              </a:extLst>
            </p:cNvPr>
            <p:cNvGrpSpPr/>
            <p:nvPr/>
          </p:nvGrpSpPr>
          <p:grpSpPr>
            <a:xfrm>
              <a:off x="7483861" y="7543801"/>
              <a:ext cx="1437789" cy="872847"/>
              <a:chOff x="7483860" y="7543801"/>
              <a:chExt cx="1437789" cy="872847"/>
            </a:xfrm>
          </p:grpSpPr>
          <p:sp>
            <p:nvSpPr>
              <p:cNvPr id="51" name="Isosceles Triangle 44">
                <a:extLst>
                  <a:ext uri="{FF2B5EF4-FFF2-40B4-BE49-F238E27FC236}">
                    <a16:creationId xmlns:a16="http://schemas.microsoft.com/office/drawing/2014/main" xmlns="" id="{B015493F-E763-4C1B-A82C-2CBFD1B3684F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2" name="Group 29">
                <a:extLst>
                  <a:ext uri="{FF2B5EF4-FFF2-40B4-BE49-F238E27FC236}">
                    <a16:creationId xmlns:a16="http://schemas.microsoft.com/office/drawing/2014/main" xmlns="" id="{167A18F1-50A5-437B-9D62-45BADA88175F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428271" cy="770175"/>
                <a:chOff x="7493378" y="7646473"/>
                <a:chExt cx="1428271" cy="770175"/>
              </a:xfrm>
            </p:grpSpPr>
            <p:sp>
              <p:nvSpPr>
                <p:cNvPr id="53" name="Round Same Side Corner Rectangle 18">
                  <a:extLst>
                    <a:ext uri="{FF2B5EF4-FFF2-40B4-BE49-F238E27FC236}">
                      <a16:creationId xmlns:a16="http://schemas.microsoft.com/office/drawing/2014/main" xmlns="" id="{787F019C-EA42-4A25-9E9B-E5CF968494C6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xmlns="" id="{2EDD2AEB-44FD-4A65-8F1E-2045D79B2D7B}"/>
                    </a:ext>
                  </a:extLst>
                </p:cNvPr>
                <p:cNvSpPr txBox="1"/>
                <p:nvPr/>
              </p:nvSpPr>
              <p:spPr>
                <a:xfrm>
                  <a:off x="7537669" y="7646473"/>
                  <a:ext cx="1383980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386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8" grpId="0"/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990" y="0"/>
            <a:ext cx="91480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26"/>
          <p:cNvGrpSpPr/>
          <p:nvPr/>
        </p:nvGrpSpPr>
        <p:grpSpPr>
          <a:xfrm>
            <a:off x="1752600" y="1066800"/>
            <a:ext cx="6408170" cy="438206"/>
            <a:chOff x="7483861" y="7543801"/>
            <a:chExt cx="17012919" cy="876526"/>
          </a:xfrm>
        </p:grpSpPr>
        <p:sp>
          <p:nvSpPr>
            <p:cNvPr id="6" name="TextBox 5"/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CÁC DẠNG BÀI TẬP LUYỆN TẬP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83861" y="7543801"/>
              <a:ext cx="1437789" cy="872847"/>
              <a:chOff x="7483860" y="7543801"/>
              <a:chExt cx="1437789" cy="872847"/>
            </a:xfrm>
          </p:grpSpPr>
          <p:sp>
            <p:nvSpPr>
              <p:cNvPr id="8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29"/>
              <p:cNvGrpSpPr/>
              <p:nvPr/>
            </p:nvGrpSpPr>
            <p:grpSpPr>
              <a:xfrm>
                <a:off x="7493378" y="7646473"/>
                <a:ext cx="1428271" cy="770175"/>
                <a:chOff x="7493378" y="7646473"/>
                <a:chExt cx="1428271" cy="770175"/>
              </a:xfrm>
            </p:grpSpPr>
            <p:sp>
              <p:nvSpPr>
                <p:cNvPr id="10" name="Round Same Side Corner Rectangle 9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537669" y="7646473"/>
                  <a:ext cx="1383980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12" name="Group 11"/>
          <p:cNvGrpSpPr/>
          <p:nvPr/>
        </p:nvGrpSpPr>
        <p:grpSpPr>
          <a:xfrm>
            <a:off x="1575035" y="1687322"/>
            <a:ext cx="8771978" cy="1532833"/>
            <a:chOff x="992187" y="2564543"/>
            <a:chExt cx="22353091" cy="4088088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992187" y="2564543"/>
              <a:ext cx="3124197" cy="1023458"/>
              <a:chOff x="534987" y="1647866"/>
              <a:chExt cx="4197167" cy="1176337"/>
            </a:xfrm>
          </p:grpSpPr>
          <p:sp>
            <p:nvSpPr>
              <p:cNvPr id="2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Pentagon 2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Group 27"/>
              <p:cNvGrpSpPr/>
              <p:nvPr/>
            </p:nvGrpSpPr>
            <p:grpSpPr bwMode="auto">
              <a:xfrm>
                <a:off x="683785" y="1836906"/>
                <a:ext cx="582200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1" name="Freeform 3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2" name="Freeform 3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4" name="Rectangle 3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29" name="Chevron 2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vi-VN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Bài </a:t>
                </a:r>
                <a:r>
                  <a:rPr lang="en-US" sz="15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2.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4FC7D7CB-133E-4CC5-A405-07A324E02F63}"/>
              </a:ext>
            </a:extLst>
          </p:cNvPr>
          <p:cNvGrpSpPr/>
          <p:nvPr/>
        </p:nvGrpSpPr>
        <p:grpSpPr>
          <a:xfrm>
            <a:off x="1944092" y="3590301"/>
            <a:ext cx="8299804" cy="2482018"/>
            <a:chOff x="1205494" y="6800371"/>
            <a:chExt cx="22135692" cy="6619576"/>
          </a:xfrm>
        </p:grpSpPr>
        <p:sp>
          <p:nvSpPr>
            <p:cNvPr id="42" name="Rounded Rectangle 124">
              <a:extLst>
                <a:ext uri="{FF2B5EF4-FFF2-40B4-BE49-F238E27FC236}">
                  <a16:creationId xmlns="" xmlns:a16="http://schemas.microsoft.com/office/drawing/2014/main" id="{62A3651E-DD34-4E90-96CA-2CE918D6C35D}"/>
                </a:ext>
              </a:extLst>
            </p:cNvPr>
            <p:cNvSpPr/>
            <p:nvPr/>
          </p:nvSpPr>
          <p:spPr>
            <a:xfrm>
              <a:off x="1205494" y="7112006"/>
              <a:ext cx="22135692" cy="6307941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3200" dirty="0">
                <a:solidFill>
                  <a:schemeClr val="tx1"/>
                </a:solidFill>
                <a:latin typeface="+mj-lt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="" xmlns:a16="http://schemas.microsoft.com/office/drawing/2014/main" id="{BAECA6DC-1FF4-4BAD-9EA7-E00153F059C9}"/>
                </a:ext>
              </a:extLst>
            </p:cNvPr>
            <p:cNvGrpSpPr/>
            <p:nvPr/>
          </p:nvGrpSpPr>
          <p:grpSpPr>
            <a:xfrm>
              <a:off x="1205494" y="6800371"/>
              <a:ext cx="3765523" cy="985016"/>
              <a:chOff x="1205494" y="6800371"/>
              <a:chExt cx="3765523" cy="985016"/>
            </a:xfrm>
          </p:grpSpPr>
          <p:sp>
            <p:nvSpPr>
              <p:cNvPr id="44" name="Freeform 20">
                <a:extLst>
                  <a:ext uri="{FF2B5EF4-FFF2-40B4-BE49-F238E27FC236}">
                    <a16:creationId xmlns="" xmlns:a16="http://schemas.microsoft.com/office/drawing/2014/main" id="{2883A1EB-2CDC-480A-BF12-2F07C22C28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34286" tIns="17143" rIns="34286" bIns="17143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="" xmlns:a16="http://schemas.microsoft.com/office/drawing/2014/main" id="{1123F531-C9E3-4D54-9A16-DD93016EA143}"/>
                  </a:ext>
                </a:extLst>
              </p:cNvPr>
              <p:cNvSpPr txBox="1"/>
              <p:nvPr/>
            </p:nvSpPr>
            <p:spPr>
              <a:xfrm>
                <a:off x="1839270" y="6800371"/>
                <a:ext cx="3131747" cy="985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6" name="Round Diagonal Corner Rectangle 128">
                <a:extLst>
                  <a:ext uri="{FF2B5EF4-FFF2-40B4-BE49-F238E27FC236}">
                    <a16:creationId xmlns="" xmlns:a16="http://schemas.microsoft.com/office/drawing/2014/main" id="{82BF52B1-322E-4518-9251-BEEB22599999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 15">
                <a:extLst>
                  <a:ext uri="{FF2B5EF4-FFF2-40B4-BE49-F238E27FC236}">
                    <a16:creationId xmlns="" xmlns:a16="http://schemas.microsoft.com/office/drawing/2014/main" id="{591FD485-B379-4AE4-9B16-7CE008F981C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</p:grpSp>
      </p:grp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524001" y="0"/>
          <a:ext cx="161925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5" imgW="164957" imgH="203024" progId="Equation.DSMT4">
                  <p:embed/>
                </p:oleObj>
              </mc:Choice>
              <mc:Fallback>
                <p:oleObj name="Equation" r:id="rId5" imgW="164957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0"/>
                        <a:ext cx="161925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524000" y="209551"/>
          <a:ext cx="6858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7" imgW="685800" imgH="469900" progId="Equation.DSMT4">
                  <p:embed/>
                </p:oleObj>
              </mc:Choice>
              <mc:Fallback>
                <p:oleObj name="Equation" r:id="rId7" imgW="6858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9551"/>
                        <a:ext cx="6858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524001" y="-138499"/>
            <a:ext cx="10935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b-NO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 hệ số của </a:t>
            </a:r>
            <a:endParaRPr lang="nb-NO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524000" y="71052"/>
            <a:ext cx="142058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b-NO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trong các khai triển</a:t>
            </a:r>
            <a:endParaRPr lang="nb-NO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1524000" y="568553"/>
            <a:ext cx="213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>
                <a:latin typeface="Arial" pitchFamily="34" charset="0"/>
                <a:cs typeface="Arial" pitchFamily="34" charset="0"/>
              </a:rPr>
              <a:t> 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801057" y="1829455"/>
                <a:ext cx="6847516" cy="822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vi-VN" sz="2800" i="1"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 trong</a:t>
                </a:r>
                <a:r>
                  <a:rPr lang="vi-VN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khai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triển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vi-VN" sz="2800" i="1"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vi-VN" sz="2800" i="1">
                                    <a:latin typeface="Cambria Math"/>
                                  </a:rPr>
                                  <m:t>𝑥</m:t>
                                </m:r>
                              </m:den>
                            </m:f>
                            <m:r>
                              <a:rPr lang="vi-VN" sz="2800" i="1">
                                <a:latin typeface="Cambria Math"/>
                              </a:rPr>
                              <m:t>−5</m:t>
                            </m:r>
                            <m:sSup>
                              <m:sSupPr>
                                <m:ctrlPr>
                                  <a:rPr lang="vi-VN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vi-VN" sz="2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sz="2800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vi-VN" sz="2800" i="1"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057" y="1829455"/>
                <a:ext cx="6847516" cy="822276"/>
              </a:xfrm>
              <a:prstGeom prst="rect">
                <a:avLst/>
              </a:prstGeom>
              <a:blipFill rotWithShape="1">
                <a:blip r:embed="rId9"/>
                <a:stretch>
                  <a:fillRect l="-177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2808842" y="4191001"/>
                <a:ext cx="5271636" cy="87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ố</a:t>
                </a: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 hạng tổng quát </a:t>
                </a:r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của </a:t>
                </a: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khai triển là</a:t>
                </a:r>
              </a:p>
              <a:p>
                <a:r>
                  <a:rPr lang="vi-V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vi-VN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vi-VN" i="1">
                            <a:latin typeface="Cambria Math"/>
                          </a:rPr>
                          <m:t>𝑘</m:t>
                        </m:r>
                        <m:r>
                          <a:rPr lang="vi-VN" i="1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vi-VN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vi-V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vi-VN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vi-VN" i="1">
                            <a:latin typeface="Cambria Math"/>
                          </a:rPr>
                          <m:t>8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vi-VN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vi-V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vi-VN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vi-VN" i="1"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vi-VN" i="1">
                                    <a:latin typeface="Cambria Math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vi-VN" i="1">
                            <a:latin typeface="Cambria Math"/>
                          </a:rPr>
                          <m:t>8−</m:t>
                        </m:r>
                        <m:r>
                          <a:rPr lang="vi-VN" i="1">
                            <a:latin typeface="Cambria Math"/>
                          </a:rPr>
                          <m:t>𝑘</m:t>
                        </m:r>
                      </m:sup>
                    </m:sSup>
                    <m:sSup>
                      <m:sSupPr>
                        <m:ctrlPr>
                          <a:rPr lang="vi-V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vi-VN" i="1">
                                <a:latin typeface="Cambria Math"/>
                              </a:rPr>
                              <m:t>−5</m:t>
                            </m:r>
                            <m:sSup>
                              <m:sSupPr>
                                <m:ctrlPr>
                                  <a:rPr lang="vi-VN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vi-VN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vi-VN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vi-VN" i="1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vi-VN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vi-V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vi-VN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vi-VN" i="1">
                            <a:latin typeface="Cambria Math"/>
                          </a:rPr>
                          <m:t>8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vi-VN" dirty="0"/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i="1" dirty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vi-VN" i="1" dirty="0">
                            <a:latin typeface="Cambria Math"/>
                          </a:rPr>
                          <m:t>8−</m:t>
                        </m:r>
                        <m:r>
                          <a:rPr lang="vi-VN" i="1" dirty="0">
                            <a:latin typeface="Cambria Math"/>
                          </a:rPr>
                          <m:t>𝑘</m:t>
                        </m:r>
                      </m:sup>
                    </m:sSup>
                    <m:sSup>
                      <m:sSupPr>
                        <m:ctrlPr>
                          <a:rPr lang="vi-V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vi-VN" i="1" dirty="0">
                                <a:latin typeface="Cambria Math"/>
                              </a:rPr>
                              <m:t>−5</m:t>
                            </m:r>
                          </m:e>
                        </m:d>
                      </m:e>
                      <m:sup>
                        <m:r>
                          <a:rPr lang="vi-VN" i="1" dirty="0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vi-VN" i="1" dirty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vi-V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i="1" dirty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vi-VN" i="1" dirty="0">
                            <a:latin typeface="Cambria Math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vi-VN" i="1" dirty="0">
                            <a:latin typeface="Cambria Math"/>
                          </a:rPr>
                          <m:t>k</m:t>
                        </m:r>
                        <m:r>
                          <a:rPr lang="vi-VN" i="1" dirty="0">
                            <a:latin typeface="Cambria Math"/>
                          </a:rPr>
                          <m:t>−8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842" y="4191001"/>
                <a:ext cx="5271636" cy="875111"/>
              </a:xfrm>
              <a:prstGeom prst="rect">
                <a:avLst/>
              </a:prstGeom>
              <a:blipFill rotWithShape="0">
                <a:blip r:embed="rId10"/>
                <a:stretch>
                  <a:fillRect l="-1272" t="-4196" b="-2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2920934" y="5097424"/>
                <a:ext cx="675297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vi-VN" sz="2000" i="1"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r>
                      <a:rPr lang="vi-VN" sz="2000" dirty="0">
                        <a:latin typeface="Cambria Math"/>
                      </a:rPr>
                      <m:t>4</m:t>
                    </m:r>
                    <m:r>
                      <m:rPr>
                        <m:sty m:val="p"/>
                      </m:rPr>
                      <a:rPr lang="vi-VN" sz="2000" dirty="0">
                        <a:latin typeface="Cambria Math"/>
                      </a:rPr>
                      <m:t>k</m:t>
                    </m:r>
                    <m:r>
                      <a:rPr lang="vi-VN" sz="2000" dirty="0">
                        <a:latin typeface="Cambria Math"/>
                      </a:rPr>
                      <m:t>−</m:t>
                    </m:r>
                    <m:r>
                      <a:rPr lang="vi-VN" sz="2000" i="1" dirty="0">
                        <a:latin typeface="Cambria Math"/>
                      </a:rPr>
                      <m:t>8=8</m:t>
                    </m:r>
                    <m:r>
                      <a:rPr lang="vi-VN" sz="2000" i="1" dirty="0">
                        <a:latin typeface="Cambria Math"/>
                        <a:ea typeface="Cambria Math"/>
                      </a:rPr>
                      <m:t>⇔</m:t>
                    </m:r>
                    <m:r>
                      <a:rPr lang="vi-VN" sz="2000" i="1" dirty="0">
                        <a:latin typeface="Cambria Math"/>
                        <a:ea typeface="Cambria Math"/>
                      </a:rPr>
                      <m:t>𝑘</m:t>
                    </m:r>
                    <m:r>
                      <a:rPr lang="vi-VN" sz="2000" i="1" dirty="0">
                        <a:latin typeface="Cambria Math"/>
                        <a:ea typeface="Cambria Math"/>
                      </a:rPr>
                      <m:t>=4</m:t>
                    </m:r>
                  </m:oMath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0934" y="5097424"/>
                <a:ext cx="6752973" cy="400110"/>
              </a:xfrm>
              <a:prstGeom prst="rect">
                <a:avLst/>
              </a:prstGeom>
              <a:blipFill rotWithShape="0">
                <a:blip r:embed="rId11"/>
                <a:stretch>
                  <a:fillRect l="-903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3048000" y="5562600"/>
                <a:ext cx="3550203" cy="4050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Vậy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vi-VN" sz="2000" i="1"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vi-VN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vi-VN" sz="2000" i="1">
                            <a:latin typeface="Cambria Math"/>
                          </a:rPr>
                          <m:t> </m:t>
                        </m:r>
                        <m:r>
                          <a:rPr lang="vi-VN" sz="20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vi-VN" sz="2000" i="1">
                            <a:latin typeface="Cambria Math"/>
                          </a:rPr>
                          <m:t>8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bSup>
                  </m:oMath>
                </a14:m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000" i="1" dirty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vi-VN" sz="2000" i="1" dirty="0">
                            <a:latin typeface="Cambria Math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vi-VN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vi-VN" sz="2000" i="1" dirty="0">
                                <a:latin typeface="Cambria Math"/>
                              </a:rPr>
                              <m:t>−5</m:t>
                            </m:r>
                          </m:e>
                        </m:d>
                      </m:e>
                      <m:sup>
                        <m:r>
                          <a:rPr lang="vi-VN" sz="2000" i="1" dirty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562600"/>
                <a:ext cx="3550203" cy="405047"/>
              </a:xfrm>
              <a:prstGeom prst="rect">
                <a:avLst/>
              </a:prstGeom>
              <a:blipFill rotWithShape="0">
                <a:blip r:embed="rId12"/>
                <a:stretch>
                  <a:fillRect l="-1718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764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990" y="0"/>
            <a:ext cx="91480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26"/>
          <p:cNvGrpSpPr/>
          <p:nvPr/>
        </p:nvGrpSpPr>
        <p:grpSpPr>
          <a:xfrm>
            <a:off x="1752600" y="838200"/>
            <a:ext cx="6408170" cy="438206"/>
            <a:chOff x="7483861" y="7543801"/>
            <a:chExt cx="17012919" cy="876526"/>
          </a:xfrm>
        </p:grpSpPr>
        <p:sp>
          <p:nvSpPr>
            <p:cNvPr id="6" name="TextBox 5"/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CÁC DẠNG BÀI TẬP LUYỆN TẬP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83861" y="7543801"/>
              <a:ext cx="1437789" cy="872847"/>
              <a:chOff x="7483860" y="7543801"/>
              <a:chExt cx="1437789" cy="872847"/>
            </a:xfrm>
          </p:grpSpPr>
          <p:sp>
            <p:nvSpPr>
              <p:cNvPr id="8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29"/>
              <p:cNvGrpSpPr/>
              <p:nvPr/>
            </p:nvGrpSpPr>
            <p:grpSpPr>
              <a:xfrm>
                <a:off x="7493378" y="7646473"/>
                <a:ext cx="1428271" cy="770175"/>
                <a:chOff x="7493378" y="7646473"/>
                <a:chExt cx="1428271" cy="770175"/>
              </a:xfrm>
            </p:grpSpPr>
            <p:sp>
              <p:nvSpPr>
                <p:cNvPr id="10" name="Round Same Side Corner Rectangle 9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537669" y="7646473"/>
                  <a:ext cx="1383980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12" name="Group 11"/>
          <p:cNvGrpSpPr/>
          <p:nvPr/>
        </p:nvGrpSpPr>
        <p:grpSpPr>
          <a:xfrm>
            <a:off x="1704929" y="1371601"/>
            <a:ext cx="8771978" cy="1803385"/>
            <a:chOff x="992187" y="2564543"/>
            <a:chExt cx="22353091" cy="4088088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992187" y="2564543"/>
              <a:ext cx="3124197" cy="1023458"/>
              <a:chOff x="534987" y="1647866"/>
              <a:chExt cx="4197167" cy="1176337"/>
            </a:xfrm>
          </p:grpSpPr>
          <p:sp>
            <p:nvSpPr>
              <p:cNvPr id="2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Pentagon 2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Group 27"/>
              <p:cNvGrpSpPr/>
              <p:nvPr/>
            </p:nvGrpSpPr>
            <p:grpSpPr bwMode="auto">
              <a:xfrm>
                <a:off x="683785" y="1836906"/>
                <a:ext cx="582200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1" name="Freeform 3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2" name="Freeform 3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4" name="Rectangle 3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29" name="Chevron 2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extBox 13"/>
              <p:cNvSpPr txBox="1">
                <a:spLocks noChangeArrowheads="1"/>
              </p:cNvSpPr>
              <p:nvPr/>
            </p:nvSpPr>
            <p:spPr bwMode="auto">
              <a:xfrm>
                <a:off x="1456317" y="1718345"/>
                <a:ext cx="3173467" cy="8420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vi-VN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Bài </a:t>
                </a:r>
                <a:r>
                  <a:rPr lang="en-US" sz="15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3.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801695" y="1600200"/>
                <a:ext cx="8462206" cy="12950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r>
                      <a:rPr lang="en-US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800" b="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tự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nhiên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lớn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hơn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2.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rằng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hệ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khai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triển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800" b="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800" b="0" i="1"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b="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31.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n.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1695" y="1600200"/>
                <a:ext cx="8462206" cy="1295098"/>
              </a:xfrm>
              <a:prstGeom prst="rect">
                <a:avLst/>
              </a:prstGeom>
              <a:blipFill rotWithShape="0">
                <a:blip r:embed="rId3"/>
                <a:stretch>
                  <a:fillRect l="-793" t="-5189"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4FC7D7CB-133E-4CC5-A405-07A324E02F63}"/>
              </a:ext>
            </a:extLst>
          </p:cNvPr>
          <p:cNvGrpSpPr/>
          <p:nvPr/>
        </p:nvGrpSpPr>
        <p:grpSpPr>
          <a:xfrm>
            <a:off x="1768851" y="3487426"/>
            <a:ext cx="8299804" cy="3218174"/>
            <a:chOff x="1205494" y="6800371"/>
            <a:chExt cx="22135692" cy="6619576"/>
          </a:xfrm>
        </p:grpSpPr>
        <p:sp>
          <p:nvSpPr>
            <p:cNvPr id="42" name="Rounded Rectangle 124">
              <a:extLst>
                <a:ext uri="{FF2B5EF4-FFF2-40B4-BE49-F238E27FC236}">
                  <a16:creationId xmlns="" xmlns:a16="http://schemas.microsoft.com/office/drawing/2014/main" id="{62A3651E-DD34-4E90-96CA-2CE918D6C35D}"/>
                </a:ext>
              </a:extLst>
            </p:cNvPr>
            <p:cNvSpPr/>
            <p:nvPr/>
          </p:nvSpPr>
          <p:spPr>
            <a:xfrm>
              <a:off x="1205494" y="7112006"/>
              <a:ext cx="22135692" cy="6307941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3200" dirty="0">
                <a:solidFill>
                  <a:schemeClr val="tx1"/>
                </a:solidFill>
                <a:latin typeface="+mj-lt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="" xmlns:a16="http://schemas.microsoft.com/office/drawing/2014/main" id="{BAECA6DC-1FF4-4BAD-9EA7-E00153F059C9}"/>
                </a:ext>
              </a:extLst>
            </p:cNvPr>
            <p:cNvGrpSpPr/>
            <p:nvPr/>
          </p:nvGrpSpPr>
          <p:grpSpPr>
            <a:xfrm>
              <a:off x="1205494" y="6800371"/>
              <a:ext cx="3765523" cy="929828"/>
              <a:chOff x="1205494" y="6800371"/>
              <a:chExt cx="3765523" cy="929828"/>
            </a:xfrm>
          </p:grpSpPr>
          <p:sp>
            <p:nvSpPr>
              <p:cNvPr id="44" name="Freeform 20">
                <a:extLst>
                  <a:ext uri="{FF2B5EF4-FFF2-40B4-BE49-F238E27FC236}">
                    <a16:creationId xmlns="" xmlns:a16="http://schemas.microsoft.com/office/drawing/2014/main" id="{2883A1EB-2CDC-480A-BF12-2F07C22C28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34286" tIns="17143" rIns="34286" bIns="17143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="" xmlns:a16="http://schemas.microsoft.com/office/drawing/2014/main" id="{1123F531-C9E3-4D54-9A16-DD93016EA143}"/>
                  </a:ext>
                </a:extLst>
              </p:cNvPr>
              <p:cNvSpPr txBox="1"/>
              <p:nvPr/>
            </p:nvSpPr>
            <p:spPr>
              <a:xfrm>
                <a:off x="1839270" y="6800371"/>
                <a:ext cx="3131747" cy="759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6" name="Round Diagonal Corner Rectangle 128">
                <a:extLst>
                  <a:ext uri="{FF2B5EF4-FFF2-40B4-BE49-F238E27FC236}">
                    <a16:creationId xmlns="" xmlns:a16="http://schemas.microsoft.com/office/drawing/2014/main" id="{82BF52B1-322E-4518-9251-BEEB22599999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 15">
                <a:extLst>
                  <a:ext uri="{FF2B5EF4-FFF2-40B4-BE49-F238E27FC236}">
                    <a16:creationId xmlns="" xmlns:a16="http://schemas.microsoft.com/office/drawing/2014/main" id="{591FD485-B379-4AE4-9B16-7CE008F981C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id="{F488DC71-F972-47D3-9D88-EACEFAC3AF86}"/>
                  </a:ext>
                </a:extLst>
              </p:cNvPr>
              <p:cNvSpPr/>
              <p:nvPr/>
            </p:nvSpPr>
            <p:spPr>
              <a:xfrm>
                <a:off x="2129594" y="5033651"/>
                <a:ext cx="8462206" cy="8670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 smtClean="0"/>
                  <a:t>Ta </a:t>
                </a:r>
                <a:r>
                  <a:rPr lang="en-US" sz="2400" dirty="0" err="1"/>
                  <a:t>có</a:t>
                </a:r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=31</m:t>
                    </m:r>
                    <m:r>
                      <a:rPr lang="vi-VN" sz="2800">
                        <a:latin typeface="Cambria Math" panose="02040503050406030204" pitchFamily="18" charset="0"/>
                      </a:rPr>
                      <m:t>   ⇒  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2!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!</m:t>
                        </m:r>
                        <m:r>
                          <a:rPr lang="en-US" sz="280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.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=31</m:t>
                    </m:r>
                  </m:oMath>
                </a14:m>
                <a:endParaRPr lang="vi-VN" sz="2800" i="1" dirty="0"/>
              </a:p>
            </p:txBody>
          </p:sp>
        </mc:Choice>
        <mc:Fallback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488DC71-F972-47D3-9D88-EACEFAC3AF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594" y="5033651"/>
                <a:ext cx="8462206" cy="867032"/>
              </a:xfrm>
              <a:prstGeom prst="rect">
                <a:avLst/>
              </a:prstGeom>
              <a:blipFill rotWithShape="0">
                <a:blip r:embed="rId4"/>
                <a:stretch>
                  <a:fillRect l="-10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="" xmlns:a16="http://schemas.microsoft.com/office/drawing/2014/main" id="{B6D6E418-6588-4CA3-92D3-1336F8BE0C51}"/>
                  </a:ext>
                </a:extLst>
              </p:cNvPr>
              <p:cNvSpPr/>
              <p:nvPr/>
            </p:nvSpPr>
            <p:spPr>
              <a:xfrm>
                <a:off x="1219200" y="5900683"/>
                <a:ext cx="846220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>
                          <a:latin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vi-VN" sz="280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vi-VN" sz="2800"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vi-VN" sz="2800" i="1" dirty="0"/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B6D6E418-6588-4CA3-92D3-1336F8BE0C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04800" y="5900683"/>
                <a:ext cx="8462206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/>
              <p:cNvSpPr/>
              <p:nvPr/>
            </p:nvSpPr>
            <p:spPr>
              <a:xfrm>
                <a:off x="1772792" y="4075131"/>
                <a:ext cx="7358489" cy="6992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300" dirty="0" smtClean="0"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300" dirty="0">
                    <a:latin typeface="Times New Roman" pitchFamily="18" charset="0"/>
                    <a:cs typeface="Times New Roman" pitchFamily="18" charset="0"/>
                  </a:rPr>
                  <a:t>ố</a:t>
                </a:r>
                <a:r>
                  <a:rPr lang="vi-VN" sz="2300" dirty="0">
                    <a:latin typeface="Times New Roman" pitchFamily="18" charset="0"/>
                    <a:cs typeface="Times New Roman" pitchFamily="18" charset="0"/>
                  </a:rPr>
                  <a:t> hạng tổng quát </a:t>
                </a:r>
                <a:r>
                  <a:rPr lang="vi-VN" sz="2300" dirty="0" smtClean="0">
                    <a:latin typeface="Times New Roman" pitchFamily="18" charset="0"/>
                    <a:cs typeface="Times New Roman" pitchFamily="18" charset="0"/>
                  </a:rPr>
                  <a:t>của </a:t>
                </a:r>
                <a:r>
                  <a:rPr lang="vi-VN" sz="2300" dirty="0">
                    <a:latin typeface="Times New Roman" pitchFamily="18" charset="0"/>
                    <a:cs typeface="Times New Roman" pitchFamily="18" charset="0"/>
                  </a:rPr>
                  <a:t>khai triển </a:t>
                </a:r>
                <a:r>
                  <a:rPr lang="vi-VN" sz="2300" dirty="0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3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3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3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vi-VN" sz="23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vi-VN" sz="2300" i="1">
                            <a:latin typeface="Cambria Math"/>
                          </a:rPr>
                          <m:t>𝑘</m:t>
                        </m:r>
                        <m:r>
                          <a:rPr lang="vi-VN" sz="2300" i="1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vi-VN" sz="2300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vi-VN" sz="23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vi-VN" sz="23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2300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vi-VN" sz="2300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vi-VN" sz="23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vi-VN" sz="2300" i="1">
                            <a:latin typeface="Cambria Math"/>
                          </a:rPr>
                          <m:t>−</m:t>
                        </m:r>
                        <m:r>
                          <a:rPr lang="vi-VN" sz="2300" i="1">
                            <a:latin typeface="Cambria Math"/>
                          </a:rPr>
                          <m:t>𝑘</m:t>
                        </m:r>
                      </m:sup>
                    </m:sSup>
                    <m:sSup>
                      <m:sSupPr>
                        <m:ctrlPr>
                          <a:rPr lang="vi-VN" sz="23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3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3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3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3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3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vi-VN" sz="2300" i="1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endParaRPr lang="en-US" sz="2300" dirty="0"/>
              </a:p>
            </p:txBody>
          </p:sp>
        </mc:Choice>
        <mc:Fallback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792" y="4075131"/>
                <a:ext cx="7358489" cy="699294"/>
              </a:xfrm>
              <a:prstGeom prst="rect">
                <a:avLst/>
              </a:prstGeom>
              <a:blipFill rotWithShape="0">
                <a:blip r:embed="rId7"/>
                <a:stretch>
                  <a:fillRect l="-1243" b="-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50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9" grpId="0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81312"/>
            <a:ext cx="9144000" cy="4476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2667000" y="1371600"/>
            <a:ext cx="6858000" cy="914400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TRẮC NGHIỆM</a:t>
            </a:r>
            <a:endParaRPr lang="en-US" sz="5400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5D614299-4F6D-4E34-B1F9-6F8F35FF35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7" y="0"/>
            <a:ext cx="1213014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26">
            <a:extLst>
              <a:ext uri="{FF2B5EF4-FFF2-40B4-BE49-F238E27FC236}">
                <a16:creationId xmlns:a16="http://schemas.microsoft.com/office/drawing/2014/main" xmlns="" id="{8755C448-214D-40AF-8E68-92634ACEF498}"/>
              </a:ext>
            </a:extLst>
          </p:cNvPr>
          <p:cNvGrpSpPr/>
          <p:nvPr/>
        </p:nvGrpSpPr>
        <p:grpSpPr>
          <a:xfrm>
            <a:off x="1676400" y="838083"/>
            <a:ext cx="6408170" cy="438206"/>
            <a:chOff x="7483861" y="7543801"/>
            <a:chExt cx="17012919" cy="87652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E8259858-7658-4A3F-9A78-DCC7BF87B8C8}"/>
                </a:ext>
              </a:extLst>
            </p:cNvPr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LUYỆN TẬP</a:t>
              </a:r>
            </a:p>
          </p:txBody>
        </p:sp>
        <p:grpSp>
          <p:nvGrpSpPr>
            <p:cNvPr id="8" name="Group 27">
              <a:extLst>
                <a:ext uri="{FF2B5EF4-FFF2-40B4-BE49-F238E27FC236}">
                  <a16:creationId xmlns:a16="http://schemas.microsoft.com/office/drawing/2014/main" xmlns="" id="{34008A30-2B5B-49ED-8D49-65D77E687F71}"/>
                </a:ext>
              </a:extLst>
            </p:cNvPr>
            <p:cNvGrpSpPr/>
            <p:nvPr/>
          </p:nvGrpSpPr>
          <p:grpSpPr>
            <a:xfrm>
              <a:off x="7483861" y="7543801"/>
              <a:ext cx="1437789" cy="872847"/>
              <a:chOff x="7483860" y="7543801"/>
              <a:chExt cx="1437789" cy="872847"/>
            </a:xfrm>
          </p:grpSpPr>
          <p:sp>
            <p:nvSpPr>
              <p:cNvPr id="9" name="Isosceles Triangle 44">
                <a:extLst>
                  <a:ext uri="{FF2B5EF4-FFF2-40B4-BE49-F238E27FC236}">
                    <a16:creationId xmlns:a16="http://schemas.microsoft.com/office/drawing/2014/main" xmlns="" id="{E4424440-5C84-40D0-97AA-B46DA2259668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29">
                <a:extLst>
                  <a:ext uri="{FF2B5EF4-FFF2-40B4-BE49-F238E27FC236}">
                    <a16:creationId xmlns:a16="http://schemas.microsoft.com/office/drawing/2014/main" xmlns="" id="{ABCD0BAD-8D28-49D3-AC02-39C4DC281B9C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428271" cy="770175"/>
                <a:chOff x="7493378" y="7646473"/>
                <a:chExt cx="1428271" cy="770175"/>
              </a:xfrm>
            </p:grpSpPr>
            <p:sp>
              <p:nvSpPr>
                <p:cNvPr id="11" name="Round Same Side Corner Rectangle 18">
                  <a:extLst>
                    <a:ext uri="{FF2B5EF4-FFF2-40B4-BE49-F238E27FC236}">
                      <a16:creationId xmlns:a16="http://schemas.microsoft.com/office/drawing/2014/main" xmlns="" id="{DE20F32B-6271-4591-A01E-5F727AD9064F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xmlns="" id="{28BC12E8-0B62-4BFE-9D7E-AD99F54C775F}"/>
                    </a:ext>
                  </a:extLst>
                </p:cNvPr>
                <p:cNvSpPr txBox="1"/>
                <p:nvPr/>
              </p:nvSpPr>
              <p:spPr>
                <a:xfrm>
                  <a:off x="7537669" y="7646473"/>
                  <a:ext cx="1383980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72707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666875" y="1738248"/>
            <a:ext cx="8771978" cy="1532833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Rectangle 118"/>
              <p:cNvSpPr/>
              <p:nvPr/>
            </p:nvSpPr>
            <p:spPr>
              <a:xfrm>
                <a:off x="1976647" y="2000250"/>
                <a:ext cx="846220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sz="2800" dirty="0" smtClean="0">
                    <a:latin typeface="+mj-lt"/>
                  </a:rPr>
                  <a:t>Trong khai triển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vi-VN" sz="2800" dirty="0" smtClean="0">
                    <a:latin typeface="+mj-lt"/>
                  </a:rPr>
                  <a:t>có </a:t>
                </a:r>
                <a:r>
                  <a:rPr lang="vi-VN" sz="2800" dirty="0">
                    <a:latin typeface="+mj-lt"/>
                  </a:rPr>
                  <a:t>bao nhiêu số </a:t>
                </a:r>
                <a:r>
                  <a:rPr lang="vi-VN" sz="2800" dirty="0" smtClean="0">
                    <a:latin typeface="+mj-lt"/>
                  </a:rPr>
                  <a:t>hạng?  </a:t>
                </a:r>
                <a:endParaRPr lang="vi-VN" sz="2800" dirty="0">
                  <a:latin typeface="+mj-lt"/>
                </a:endParaRPr>
              </a:p>
            </p:txBody>
          </p:sp>
        </mc:Choice>
        <mc:Fallback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647" y="2000250"/>
                <a:ext cx="8462206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1441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981201" y="2686050"/>
                <a:ext cx="205713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</m:t>
                      </m:r>
                      <m:r>
                        <a:rPr lang="vi-VN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5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1" y="2686050"/>
                <a:ext cx="205713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034278" y="2717059"/>
                <a:ext cx="205713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vi-VN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7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278" y="2717059"/>
                <a:ext cx="205713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087355" y="2706723"/>
                <a:ext cx="205713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vi-VN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6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7355" y="2706723"/>
                <a:ext cx="205713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8140432" y="2696386"/>
                <a:ext cx="205713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vi-VN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8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432" y="2696386"/>
                <a:ext cx="205713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1864878" y="762000"/>
            <a:ext cx="3552032" cy="671736"/>
            <a:chOff x="739068" y="1515168"/>
            <a:chExt cx="9473319" cy="1791531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4281" tIns="17141" rIns="34281" bIns="17141" numCol="1" anchor="t" anchorCtr="0" compatLnSpc="1">
              <a:prstTxWarp prst="textNoShape">
                <a:avLst/>
              </a:prstTxWarp>
            </a:bodyPr>
            <a:lstStyle/>
            <a:p>
              <a:endParaRPr lang="en-US" sz="675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791531"/>
              <a:chOff x="739068" y="1515168"/>
              <a:chExt cx="8177919" cy="1791531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0064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65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49" name="Oval 48"/>
          <p:cNvSpPr/>
          <p:nvPr/>
        </p:nvSpPr>
        <p:spPr>
          <a:xfrm>
            <a:off x="4648200" y="2632336"/>
            <a:ext cx="432888" cy="54171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B</a:t>
            </a:r>
            <a:endParaRPr lang="en-US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152" name="Group 151"/>
          <p:cNvGrpSpPr/>
          <p:nvPr/>
        </p:nvGrpSpPr>
        <p:grpSpPr>
          <a:xfrm>
            <a:off x="1763638" y="3520382"/>
            <a:ext cx="8299804" cy="2503692"/>
            <a:chOff x="1108028" y="6800371"/>
            <a:chExt cx="22135692" cy="667738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5" name="Rounded Rectangle 124"/>
                <p:cNvSpPr/>
                <p:nvPr/>
              </p:nvSpPr>
              <p:spPr>
                <a:xfrm>
                  <a:off x="1108028" y="7169811"/>
                  <a:ext cx="22135692" cy="6307941"/>
                </a:xfrm>
                <a:prstGeom prst="roundRect">
                  <a:avLst>
                    <a:gd name="adj" fmla="val 2239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vi-VN" sz="3200" dirty="0" smtClean="0">
                      <a:solidFill>
                        <a:schemeClr val="tx1"/>
                      </a:solidFill>
                      <a:latin typeface="+mj-lt"/>
                    </a:rPr>
                    <a:t>Vì số các số hạng bằng </a:t>
                  </a:r>
                  <a14:m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r>
                    <a:rPr lang="en-US" sz="3200" dirty="0" smtClean="0">
                      <a:solidFill>
                        <a:schemeClr val="tx1"/>
                      </a:solidFill>
                      <a:latin typeface="+mj-lt"/>
                    </a:rPr>
                    <a:t> n</a:t>
                  </a:r>
                  <a:r>
                    <a:rPr lang="vi-VN" sz="3200" dirty="0" smtClean="0">
                      <a:solidFill>
                        <a:schemeClr val="tx1"/>
                      </a:solidFill>
                      <a:latin typeface="+mj-lt"/>
                    </a:rPr>
                    <a:t>ên </a:t>
                  </a:r>
                  <a:r>
                    <a:rPr lang="vi-VN" sz="3200" dirty="0">
                      <a:solidFill>
                        <a:schemeClr val="tx1"/>
                      </a:solidFill>
                      <a:latin typeface="+mj-lt"/>
                    </a:rPr>
                    <a:t>khai </a:t>
                  </a:r>
                  <a:r>
                    <a:rPr lang="vi-VN" sz="3200" dirty="0" smtClean="0">
                      <a:solidFill>
                        <a:schemeClr val="tx1"/>
                      </a:solidFill>
                      <a:latin typeface="+mj-lt"/>
                    </a:rPr>
                    <a:t>triển</a:t>
                  </a:r>
                  <a:r>
                    <a:rPr lang="en-US" sz="3200" dirty="0" smtClean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vi-VN" sz="3200" dirty="0" smtClean="0">
                      <a:solidFill>
                        <a:schemeClr val="tx1"/>
                      </a:solidFill>
                      <a:latin typeface="+mj-lt"/>
                    </a:rPr>
                    <a:t>có </a:t>
                  </a:r>
                  <a:r>
                    <a:rPr lang="vi-VN" sz="3200" dirty="0">
                      <a:solidFill>
                        <a:schemeClr val="tx1"/>
                      </a:solidFill>
                      <a:latin typeface="+mj-lt"/>
                    </a:rPr>
                    <a:t>7 số </a:t>
                  </a:r>
                  <a:r>
                    <a:rPr lang="vi-VN" sz="3200" dirty="0" smtClean="0">
                      <a:solidFill>
                        <a:schemeClr val="tx1"/>
                      </a:solidFill>
                      <a:latin typeface="+mj-lt"/>
                    </a:rPr>
                    <a:t>hạng</a:t>
                  </a:r>
                  <a:r>
                    <a:rPr lang="en-US" sz="3200" dirty="0" smtClean="0">
                      <a:solidFill>
                        <a:schemeClr val="tx1"/>
                      </a:solidFill>
                      <a:latin typeface="+mj-lt"/>
                    </a:rPr>
                    <a:t>.</a:t>
                  </a:r>
                  <a:endParaRPr lang="en-US" sz="32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</mc:Choice>
          <mc:Fallback>
            <p:sp>
              <p:nvSpPr>
                <p:cNvPr id="125" name="Rounded Rectangle 1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8028" y="7169811"/>
                  <a:ext cx="22135692" cy="6307941"/>
                </a:xfrm>
                <a:prstGeom prst="roundRect">
                  <a:avLst>
                    <a:gd name="adj" fmla="val 2239"/>
                  </a:avLst>
                </a:prstGeom>
                <a:blipFill rotWithShape="0">
                  <a:blip r:embed="rId8"/>
                  <a:stretch>
                    <a:fillRect l="-1387" r="-730"/>
                  </a:stretch>
                </a:blipFill>
                <a:ln w="190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1" name="Group 150"/>
            <p:cNvGrpSpPr/>
            <p:nvPr/>
          </p:nvGrpSpPr>
          <p:grpSpPr>
            <a:xfrm>
              <a:off x="1205494" y="6800371"/>
              <a:ext cx="3765523" cy="985016"/>
              <a:chOff x="1205494" y="6800371"/>
              <a:chExt cx="3765523" cy="985016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34286" tIns="17143" rIns="34286" bIns="17143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1839270" y="6800371"/>
                <a:ext cx="3131747" cy="985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xmlns="" id="{057B9F65-EFFA-4285-B52D-A1AACCA4075B}"/>
                  </a:ext>
                </a:extLst>
              </p:cNvPr>
              <p:cNvSpPr/>
              <p:nvPr/>
            </p:nvSpPr>
            <p:spPr>
              <a:xfrm>
                <a:off x="7789589" y="5109180"/>
                <a:ext cx="168131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2800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057B9F65-EFFA-4285-B52D-A1AACCA407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589" y="5109180"/>
                <a:ext cx="1681316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2">
            <a:extLst>
              <a:ext uri="{FF2B5EF4-FFF2-40B4-BE49-F238E27FC236}">
                <a16:creationId xmlns:a16="http://schemas.microsoft.com/office/drawing/2014/main" xmlns="" id="{6004E629-38C9-4AE4-843B-8739CAD17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6" y="-46495"/>
            <a:ext cx="1206586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455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2" grpId="0"/>
      <p:bldP spid="53" grpId="0"/>
      <p:bldP spid="53" grpId="1"/>
      <p:bldP spid="54" grpId="0"/>
      <p:bldP spid="55" grpId="0"/>
      <p:bldP spid="49" grpId="0" animBg="1"/>
      <p:bldP spid="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666875" y="1738248"/>
            <a:ext cx="8771978" cy="1532833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15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2.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119" name="Rectangle 118"/>
          <p:cNvSpPr/>
          <p:nvPr/>
        </p:nvSpPr>
        <p:spPr>
          <a:xfrm>
            <a:off x="1976647" y="2000251"/>
            <a:ext cx="8462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+mj-lt"/>
              </a:rPr>
              <a:t>Trong khai triển nhị thức             có tất cả </a:t>
            </a:r>
            <a:r>
              <a:rPr lang="vi-VN" sz="2800" dirty="0">
                <a:solidFill>
                  <a:srgbClr val="FFC000"/>
                </a:solidFill>
                <a:latin typeface="+mj-lt"/>
              </a:rPr>
              <a:t>17</a:t>
            </a:r>
            <a:r>
              <a:rPr lang="vi-VN" sz="2800" dirty="0">
                <a:latin typeface="+mj-lt"/>
              </a:rPr>
              <a:t> số hạng, vậy giá trị của</a:t>
            </a:r>
            <a:r>
              <a:rPr lang="vi-VN" sz="2800" dirty="0">
                <a:solidFill>
                  <a:srgbClr val="FFC000"/>
                </a:solidFill>
                <a:latin typeface="+mj-lt"/>
              </a:rPr>
              <a:t> m </a:t>
            </a:r>
            <a:r>
              <a:rPr lang="vi-VN" sz="2800" dirty="0">
                <a:latin typeface="+mj-lt"/>
              </a:rPr>
              <a:t>là bao nhiêu?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981201" y="2907268"/>
                <a:ext cx="205713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 </m:t>
                      </m:r>
                      <m:r>
                        <a:rPr lang="vi-VN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10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1" y="2907268"/>
                <a:ext cx="205713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034278" y="2907268"/>
                <a:ext cx="205713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vi-VN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m:rPr>
                          <m:nor/>
                        </m:rPr>
                        <a:rPr lang="vi-VN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12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278" y="2907268"/>
                <a:ext cx="205713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087355" y="2907268"/>
                <a:ext cx="205713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vi-VN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11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en-GB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7355" y="2907268"/>
                <a:ext cx="205713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8140432" y="2907268"/>
                <a:ext cx="205713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vi-VN" b="1" spc="-56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lang="vi-VN" i="1" spc="-56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17</m:t>
                      </m:r>
                      <m:r>
                        <m:rPr>
                          <m:nor/>
                        </m:rPr>
                        <a:rPr lang="en-GB"/>
                        <m:t>.</m:t>
                      </m:r>
                    </m:oMath>
                  </m:oMathPara>
                </a14:m>
                <a:endParaRPr lang="vi-VN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432" y="2907268"/>
                <a:ext cx="205713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1864878" y="762000"/>
            <a:ext cx="3552032" cy="671736"/>
            <a:chOff x="739068" y="1515168"/>
            <a:chExt cx="9473319" cy="1791531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4281" tIns="17141" rIns="34281" bIns="17141" numCol="1" anchor="t" anchorCtr="0" compatLnSpc="1">
              <a:prstTxWarp prst="textNoShape">
                <a:avLst/>
              </a:prstTxWarp>
            </a:bodyPr>
            <a:lstStyle/>
            <a:p>
              <a:endParaRPr lang="en-US" sz="675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791531"/>
              <a:chOff x="739068" y="1515168"/>
              <a:chExt cx="8177919" cy="1791531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0064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65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49" name="Oval 48"/>
          <p:cNvSpPr/>
          <p:nvPr/>
        </p:nvSpPr>
        <p:spPr>
          <a:xfrm>
            <a:off x="2564134" y="2821076"/>
            <a:ext cx="432888" cy="54171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A</a:t>
            </a:r>
            <a:endParaRPr lang="en-US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0BAA885-0078-497B-A407-D727A2728ABB}"/>
              </a:ext>
            </a:extLst>
          </p:cNvPr>
          <p:cNvGrpSpPr/>
          <p:nvPr/>
        </p:nvGrpSpPr>
        <p:grpSpPr>
          <a:xfrm>
            <a:off x="1987860" y="1958976"/>
            <a:ext cx="8462206" cy="568611"/>
            <a:chOff x="-1059786" y="2966457"/>
            <a:chExt cx="8462206" cy="568611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xmlns="" id="{500C3D47-A1F3-4BDA-8F49-7020DC886AFD}"/>
                </a:ext>
              </a:extLst>
            </p:cNvPr>
            <p:cNvSpPr/>
            <p:nvPr/>
          </p:nvSpPr>
          <p:spPr>
            <a:xfrm>
              <a:off x="-1059786" y="3011848"/>
              <a:ext cx="846220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vi-VN" sz="2800" dirty="0">
                <a:latin typeface="+mj-lt"/>
              </a:endParaRPr>
            </a:p>
          </p:txBody>
        </p:sp>
        <p:graphicFrame>
          <p:nvGraphicFramePr>
            <p:cNvPr id="56" name="Object 55">
              <a:extLst>
                <a:ext uri="{FF2B5EF4-FFF2-40B4-BE49-F238E27FC236}">
                  <a16:creationId xmlns:a16="http://schemas.microsoft.com/office/drawing/2014/main" xmlns="" id="{35D58E9A-44AD-49D2-A31F-0BFA12A986D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09855348"/>
                </p:ext>
              </p:extLst>
            </p:nvPr>
          </p:nvGraphicFramePr>
          <p:xfrm>
            <a:off x="2581629" y="2966457"/>
            <a:ext cx="1239838" cy="557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4" name="Equation" r:id="rId8" imgW="622080" imgH="279360" progId="Equation.DSMT4">
                    <p:embed/>
                  </p:oleObj>
                </mc:Choice>
                <mc:Fallback>
                  <p:oleObj name="Equation" r:id="rId8" imgW="622080" imgH="279360" progId="Equation.DSMT4">
                    <p:embed/>
                    <p:pic>
                      <p:nvPicPr>
                        <p:cNvPr id="56" name="Object 55">
                          <a:extLst>
                            <a:ext uri="{FF2B5EF4-FFF2-40B4-BE49-F238E27FC236}">
                              <a16:creationId xmlns:a16="http://schemas.microsoft.com/office/drawing/2014/main" xmlns="" id="{35D58E9A-44AD-49D2-A31F-0BFA12A986D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581629" y="2966457"/>
                          <a:ext cx="1239838" cy="5572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C9D39C2-1BB5-4AB6-8588-967B99F1A70D}"/>
              </a:ext>
            </a:extLst>
          </p:cNvPr>
          <p:cNvGrpSpPr/>
          <p:nvPr/>
        </p:nvGrpSpPr>
        <p:grpSpPr>
          <a:xfrm>
            <a:off x="1800182" y="3520382"/>
            <a:ext cx="8711923" cy="3337618"/>
            <a:chOff x="452000" y="3407392"/>
            <a:chExt cx="8711923" cy="3337618"/>
          </a:xfrm>
        </p:grpSpPr>
        <p:grpSp>
          <p:nvGrpSpPr>
            <p:cNvPr id="152" name="Group 151"/>
            <p:cNvGrpSpPr/>
            <p:nvPr/>
          </p:nvGrpSpPr>
          <p:grpSpPr>
            <a:xfrm>
              <a:off x="452000" y="3407392"/>
              <a:ext cx="8711923" cy="3337618"/>
              <a:chOff x="1205488" y="6800371"/>
              <a:chExt cx="23234820" cy="8901471"/>
            </a:xfrm>
          </p:grpSpPr>
          <p:sp>
            <p:nvSpPr>
              <p:cNvPr id="125" name="Rounded Rectangle 124"/>
              <p:cNvSpPr/>
              <p:nvPr/>
            </p:nvSpPr>
            <p:spPr>
              <a:xfrm>
                <a:off x="1205488" y="7112006"/>
                <a:ext cx="23234820" cy="8589836"/>
              </a:xfrm>
              <a:prstGeom prst="roundRect">
                <a:avLst>
                  <a:gd name="adj" fmla="val 2239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vi-VN" sz="3200" dirty="0">
                    <a:solidFill>
                      <a:schemeClr val="tx1"/>
                    </a:solidFill>
                    <a:latin typeface="+mj-lt"/>
                  </a:rPr>
                  <a:t>Vì số các số hạng </a:t>
                </a:r>
                <a:r>
                  <a:rPr lang="vi-VN" sz="3200" dirty="0" smtClean="0">
                    <a:solidFill>
                      <a:schemeClr val="tx1"/>
                    </a:solidFill>
                    <a:latin typeface="+mj-lt"/>
                  </a:rPr>
                  <a:t>bằng</a:t>
                </a:r>
                <a:r>
                  <a:rPr lang="en-US" sz="3200" dirty="0" smtClean="0">
                    <a:solidFill>
                      <a:schemeClr val="tx1"/>
                    </a:solidFill>
                    <a:latin typeface="+mj-lt"/>
                  </a:rPr>
                  <a:t> </a:t>
                </a:r>
                <a:endParaRPr lang="vi-VN" sz="3200" dirty="0">
                  <a:solidFill>
                    <a:schemeClr val="tx1"/>
                  </a:solidFill>
                  <a:latin typeface="+mj-lt"/>
                </a:endParaRPr>
              </a:p>
              <a:p>
                <a:r>
                  <a:rPr lang="vi-VN" sz="3200" dirty="0">
                    <a:solidFill>
                      <a:schemeClr val="tx1"/>
                    </a:solidFill>
                    <a:latin typeface="+mj-lt"/>
                  </a:rPr>
                  <a:t> </a:t>
                </a:r>
              </a:p>
              <a:p>
                <a:r>
                  <a:rPr lang="vi-VN" sz="3200" dirty="0" smtClean="0">
                    <a:solidFill>
                      <a:schemeClr val="tx1"/>
                    </a:solidFill>
                    <a:latin typeface="+mj-lt"/>
                  </a:rPr>
                  <a:t>khai </a:t>
                </a:r>
                <a:r>
                  <a:rPr lang="vi-VN" sz="3200" dirty="0">
                    <a:solidFill>
                      <a:schemeClr val="tx1"/>
                    </a:solidFill>
                    <a:latin typeface="+mj-lt"/>
                  </a:rPr>
                  <a:t>triển                   có 17 số hạng nên </a:t>
                </a:r>
              </a:p>
              <a:p>
                <a:endParaRPr lang="vi-VN" sz="3200" dirty="0">
                  <a:solidFill>
                    <a:schemeClr val="tx1"/>
                  </a:solidFill>
                  <a:latin typeface="+mj-lt"/>
                </a:endParaRPr>
              </a:p>
              <a:p>
                <a:r>
                  <a:rPr lang="vi-VN" sz="3200" dirty="0">
                    <a:solidFill>
                      <a:schemeClr val="tx1"/>
                    </a:solidFill>
                    <a:latin typeface="+mj-lt"/>
                  </a:rPr>
                  <a:t> </a:t>
                </a:r>
                <a:endParaRPr lang="en-US" sz="32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grpSp>
            <p:nvGrpSpPr>
              <p:cNvPr id="151" name="Group 150"/>
              <p:cNvGrpSpPr/>
              <p:nvPr/>
            </p:nvGrpSpPr>
            <p:grpSpPr>
              <a:xfrm>
                <a:off x="1205494" y="6800371"/>
                <a:ext cx="3765523" cy="985016"/>
                <a:chOff x="1205494" y="6800371"/>
                <a:chExt cx="3765523" cy="985016"/>
              </a:xfrm>
            </p:grpSpPr>
            <p:sp>
              <p:nvSpPr>
                <p:cNvPr id="127" name="Freeform 20"/>
                <p:cNvSpPr>
                  <a:spLocks/>
                </p:cNvSpPr>
                <p:nvPr/>
              </p:nvSpPr>
              <p:spPr bwMode="auto">
                <a:xfrm rot="16200000" flipV="1">
                  <a:off x="2608156" y="5810396"/>
                  <a:ext cx="782727" cy="3056880"/>
                </a:xfrm>
                <a:prstGeom prst="round1Rect">
                  <a:avLst/>
                </a:prstGeom>
                <a:solidFill>
                  <a:schemeClr val="bg1"/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34286" tIns="17143" rIns="34286" bIns="17143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1839270" y="6800371"/>
                  <a:ext cx="3131747" cy="9850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err="1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Bài</a:t>
                  </a:r>
                  <a:r>
                    <a:rPr lang="en-US" b="1" dirty="0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b="1" dirty="0" err="1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giải</a:t>
                  </a:r>
                  <a:endParaRPr lang="en-US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29" name="Round Diagonal Corner Rectangle 128"/>
                <p:cNvSpPr/>
                <p:nvPr/>
              </p:nvSpPr>
              <p:spPr>
                <a:xfrm flipV="1">
                  <a:off x="1205494" y="6951957"/>
                  <a:ext cx="774046" cy="775029"/>
                </a:xfrm>
                <a:prstGeom prst="round2Diag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" name="Freeform 15"/>
                <p:cNvSpPr>
                  <a:spLocks noEditPoints="1"/>
                </p:cNvSpPr>
                <p:nvPr/>
              </p:nvSpPr>
              <p:spPr bwMode="auto">
                <a:xfrm>
                  <a:off x="1375232" y="7017843"/>
                  <a:ext cx="501844" cy="640616"/>
                </a:xfrm>
                <a:custGeom>
                  <a:avLst/>
                  <a:gdLst>
                    <a:gd name="T0" fmla="*/ 135 w 145"/>
                    <a:gd name="T1" fmla="*/ 72 h 197"/>
                    <a:gd name="T2" fmla="*/ 72 w 145"/>
                    <a:gd name="T3" fmla="*/ 135 h 197"/>
                    <a:gd name="T4" fmla="*/ 9 w 145"/>
                    <a:gd name="T5" fmla="*/ 72 h 197"/>
                    <a:gd name="T6" fmla="*/ 72 w 145"/>
                    <a:gd name="T7" fmla="*/ 9 h 197"/>
                    <a:gd name="T8" fmla="*/ 115 w 145"/>
                    <a:gd name="T9" fmla="*/ 26 h 197"/>
                    <a:gd name="T10" fmla="*/ 60 w 145"/>
                    <a:gd name="T11" fmla="*/ 82 h 197"/>
                    <a:gd name="T12" fmla="*/ 30 w 145"/>
                    <a:gd name="T13" fmla="*/ 60 h 197"/>
                    <a:gd name="T14" fmla="*/ 20 w 145"/>
                    <a:gd name="T15" fmla="*/ 68 h 197"/>
                    <a:gd name="T16" fmla="*/ 61 w 145"/>
                    <a:gd name="T17" fmla="*/ 126 h 197"/>
                    <a:gd name="T18" fmla="*/ 123 w 145"/>
                    <a:gd name="T19" fmla="*/ 35 h 197"/>
                    <a:gd name="T20" fmla="*/ 135 w 145"/>
                    <a:gd name="T21" fmla="*/ 72 h 197"/>
                    <a:gd name="T22" fmla="*/ 145 w 145"/>
                    <a:gd name="T23" fmla="*/ 12 h 197"/>
                    <a:gd name="T24" fmla="*/ 135 w 145"/>
                    <a:gd name="T25" fmla="*/ 12 h 197"/>
                    <a:gd name="T26" fmla="*/ 123 w 145"/>
                    <a:gd name="T27" fmla="*/ 21 h 197"/>
                    <a:gd name="T28" fmla="*/ 72 w 145"/>
                    <a:gd name="T29" fmla="*/ 0 h 197"/>
                    <a:gd name="T30" fmla="*/ 0 w 145"/>
                    <a:gd name="T31" fmla="*/ 72 h 197"/>
                    <a:gd name="T32" fmla="*/ 30 w 145"/>
                    <a:gd name="T33" fmla="*/ 131 h 197"/>
                    <a:gd name="T34" fmla="*/ 7 w 145"/>
                    <a:gd name="T35" fmla="*/ 175 h 197"/>
                    <a:gd name="T36" fmla="*/ 13 w 145"/>
                    <a:gd name="T37" fmla="*/ 193 h 197"/>
                    <a:gd name="T38" fmla="*/ 32 w 145"/>
                    <a:gd name="T39" fmla="*/ 187 h 197"/>
                    <a:gd name="T40" fmla="*/ 51 w 145"/>
                    <a:gd name="T41" fmla="*/ 141 h 197"/>
                    <a:gd name="T42" fmla="*/ 51 w 145"/>
                    <a:gd name="T43" fmla="*/ 141 h 197"/>
                    <a:gd name="T44" fmla="*/ 72 w 145"/>
                    <a:gd name="T45" fmla="*/ 145 h 197"/>
                    <a:gd name="T46" fmla="*/ 145 w 145"/>
                    <a:gd name="T47" fmla="*/ 72 h 197"/>
                    <a:gd name="T48" fmla="*/ 129 w 145"/>
                    <a:gd name="T49" fmla="*/ 28 h 197"/>
                    <a:gd name="T50" fmla="*/ 145 w 145"/>
                    <a:gd name="T51" fmla="*/ 12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45" h="197">
                      <a:moveTo>
                        <a:pt x="135" y="72"/>
                      </a:moveTo>
                      <a:cubicBezTo>
                        <a:pt x="135" y="107"/>
                        <a:pt x="107" y="135"/>
                        <a:pt x="72" y="135"/>
                      </a:cubicBezTo>
                      <a:cubicBezTo>
                        <a:pt x="37" y="135"/>
                        <a:pt x="9" y="107"/>
                        <a:pt x="9" y="72"/>
                      </a:cubicBezTo>
                      <a:cubicBezTo>
                        <a:pt x="9" y="37"/>
                        <a:pt x="37" y="9"/>
                        <a:pt x="72" y="9"/>
                      </a:cubicBezTo>
                      <a:cubicBezTo>
                        <a:pt x="89" y="9"/>
                        <a:pt x="104" y="15"/>
                        <a:pt x="115" y="26"/>
                      </a:cubicBezTo>
                      <a:cubicBezTo>
                        <a:pt x="101" y="38"/>
                        <a:pt x="80" y="57"/>
                        <a:pt x="60" y="82"/>
                      </a:cubicBezTo>
                      <a:cubicBezTo>
                        <a:pt x="50" y="74"/>
                        <a:pt x="40" y="67"/>
                        <a:pt x="30" y="60"/>
                      </a:cubicBezTo>
                      <a:cubicBezTo>
                        <a:pt x="26" y="63"/>
                        <a:pt x="24" y="65"/>
                        <a:pt x="20" y="68"/>
                      </a:cubicBezTo>
                      <a:cubicBezTo>
                        <a:pt x="34" y="88"/>
                        <a:pt x="47" y="107"/>
                        <a:pt x="61" y="126"/>
                      </a:cubicBezTo>
                      <a:cubicBezTo>
                        <a:pt x="80" y="95"/>
                        <a:pt x="99" y="63"/>
                        <a:pt x="123" y="35"/>
                      </a:cubicBezTo>
                      <a:cubicBezTo>
                        <a:pt x="130" y="45"/>
                        <a:pt x="135" y="58"/>
                        <a:pt x="135" y="72"/>
                      </a:cubicBezTo>
                      <a:close/>
                      <a:moveTo>
                        <a:pt x="145" y="12"/>
                      </a:moveTo>
                      <a:cubicBezTo>
                        <a:pt x="141" y="12"/>
                        <a:pt x="138" y="12"/>
                        <a:pt x="135" y="12"/>
                      </a:cubicBezTo>
                      <a:cubicBezTo>
                        <a:pt x="135" y="12"/>
                        <a:pt x="130" y="15"/>
                        <a:pt x="123" y="21"/>
                      </a:cubicBezTo>
                      <a:cubicBezTo>
                        <a:pt x="110" y="8"/>
                        <a:pt x="92" y="0"/>
                        <a:pt x="72" y="0"/>
                      </a:cubicBezTo>
                      <a:cubicBezTo>
                        <a:pt x="32" y="0"/>
                        <a:pt x="0" y="32"/>
                        <a:pt x="0" y="72"/>
                      </a:cubicBezTo>
                      <a:cubicBezTo>
                        <a:pt x="0" y="97"/>
                        <a:pt x="11" y="118"/>
                        <a:pt x="30" y="131"/>
                      </a:cubicBezTo>
                      <a:cubicBezTo>
                        <a:pt x="7" y="175"/>
                        <a:pt x="7" y="175"/>
                        <a:pt x="7" y="175"/>
                      </a:cubicBezTo>
                      <a:cubicBezTo>
                        <a:pt x="3" y="182"/>
                        <a:pt x="6" y="190"/>
                        <a:pt x="13" y="193"/>
                      </a:cubicBezTo>
                      <a:cubicBezTo>
                        <a:pt x="20" y="197"/>
                        <a:pt x="28" y="194"/>
                        <a:pt x="32" y="187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8" y="143"/>
                        <a:pt x="65" y="145"/>
                        <a:pt x="72" y="145"/>
                      </a:cubicBezTo>
                      <a:cubicBezTo>
                        <a:pt x="112" y="145"/>
                        <a:pt x="145" y="112"/>
                        <a:pt x="145" y="72"/>
                      </a:cubicBezTo>
                      <a:cubicBezTo>
                        <a:pt x="145" y="55"/>
                        <a:pt x="138" y="40"/>
                        <a:pt x="129" y="28"/>
                      </a:cubicBezTo>
                      <a:cubicBezTo>
                        <a:pt x="134" y="22"/>
                        <a:pt x="139" y="17"/>
                        <a:pt x="145" y="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34281" tIns="17141" rIns="34281" bIns="171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675"/>
                </a:p>
              </p:txBody>
            </p:sp>
          </p:grpSp>
        </p:grpSp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xmlns="" id="{4626A0D7-4B21-4EB9-9D13-921A1E79D29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1648321"/>
                </p:ext>
              </p:extLst>
            </p:nvPr>
          </p:nvGraphicFramePr>
          <p:xfrm>
            <a:off x="4457032" y="3925610"/>
            <a:ext cx="847418" cy="494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5" name="Equation" r:id="rId10" imgW="304560" imgH="177480" progId="Equation.DSMT4">
                    <p:embed/>
                  </p:oleObj>
                </mc:Choice>
                <mc:Fallback>
                  <p:oleObj name="Equation" r:id="rId10" imgW="304560" imgH="17748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xmlns="" id="{4626A0D7-4B21-4EB9-9D13-921A1E79D29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4457032" y="3925610"/>
                          <a:ext cx="847418" cy="49432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xmlns="" id="{E641180F-AB86-4E81-AE1E-EA65681A505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653765"/>
                </p:ext>
              </p:extLst>
            </p:nvPr>
          </p:nvGraphicFramePr>
          <p:xfrm>
            <a:off x="2296831" y="4760173"/>
            <a:ext cx="1660525" cy="746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6" name="Equation" r:id="rId12" imgW="622080" imgH="279360" progId="Equation.DSMT4">
                    <p:embed/>
                  </p:oleObj>
                </mc:Choice>
                <mc:Fallback>
                  <p:oleObj name="Equation" r:id="rId12" imgW="622080" imgH="27936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xmlns="" id="{E641180F-AB86-4E81-AE1E-EA65681A505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2296831" y="4760173"/>
                          <a:ext cx="1660525" cy="7461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xmlns="" id="{057B9F65-EFFA-4285-B52D-A1AACCA4075B}"/>
                  </a:ext>
                </a:extLst>
              </p:cNvPr>
              <p:cNvSpPr/>
              <p:nvPr/>
            </p:nvSpPr>
            <p:spPr>
              <a:xfrm>
                <a:off x="8328339" y="6194358"/>
                <a:ext cx="168131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2800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057B9F65-EFFA-4285-B52D-A1AACCA407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339" y="6194358"/>
                <a:ext cx="1681316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2">
            <a:extLst>
              <a:ext uri="{FF2B5EF4-FFF2-40B4-BE49-F238E27FC236}">
                <a16:creationId xmlns:a16="http://schemas.microsoft.com/office/drawing/2014/main" xmlns="" id="{6004E629-38C9-4AE4-843B-8739CAD17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495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xmlns="" id="{A64D97B7-2A07-4C1F-B6CA-3B9490D372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885025"/>
              </p:ext>
            </p:extLst>
          </p:nvPr>
        </p:nvGraphicFramePr>
        <p:xfrm>
          <a:off x="3810000" y="5801047"/>
          <a:ext cx="20320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Equation" r:id="rId16" imgW="2031840" imgH="901440" progId="Equation.DSMT4">
                  <p:embed/>
                </p:oleObj>
              </mc:Choice>
              <mc:Fallback>
                <p:oleObj name="Equation" r:id="rId16" imgW="203184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810000" y="5801047"/>
                        <a:ext cx="20320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100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2" grpId="0"/>
      <p:bldP spid="53" grpId="0"/>
      <p:bldP spid="54" grpId="0"/>
      <p:bldP spid="55" grpId="0"/>
      <p:bldP spid="49" grpId="0" animBg="1"/>
      <p:bldP spid="7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666875" y="1734398"/>
            <a:ext cx="8771978" cy="1532833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15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3.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119" name="Rectangle 118"/>
          <p:cNvSpPr/>
          <p:nvPr/>
        </p:nvSpPr>
        <p:spPr>
          <a:xfrm>
            <a:off x="1976647" y="2000250"/>
            <a:ext cx="8462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>
                <a:latin typeface="+mj-lt"/>
              </a:rPr>
              <a:t>Trong </a:t>
            </a:r>
            <a:r>
              <a:rPr lang="vi-VN" sz="2800" dirty="0">
                <a:latin typeface="+mj-lt"/>
              </a:rPr>
              <a:t>khai triển nhị </a:t>
            </a:r>
            <a:r>
              <a:rPr lang="vi-VN" sz="2800" dirty="0" smtClean="0">
                <a:latin typeface="+mj-lt"/>
              </a:rPr>
              <a:t>thức           tìm số hạng thứ hai.  </a:t>
            </a:r>
            <a:endParaRPr lang="vi-VN" sz="2800" dirty="0">
              <a:latin typeface="+mj-lt"/>
            </a:endParaRPr>
          </a:p>
        </p:txBody>
      </p:sp>
      <p:grpSp>
        <p:nvGrpSpPr>
          <p:cNvPr id="59" name="Group 47"/>
          <p:cNvGrpSpPr/>
          <p:nvPr/>
        </p:nvGrpSpPr>
        <p:grpSpPr>
          <a:xfrm>
            <a:off x="1864878" y="762000"/>
            <a:ext cx="3552032" cy="671736"/>
            <a:chOff x="739068" y="1515168"/>
            <a:chExt cx="9473319" cy="1791531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4281" tIns="17141" rIns="34281" bIns="17141" numCol="1" anchor="t" anchorCtr="0" compatLnSpc="1">
              <a:prstTxWarp prst="textNoShape">
                <a:avLst/>
              </a:prstTxWarp>
            </a:bodyPr>
            <a:lstStyle/>
            <a:p>
              <a:endParaRPr lang="en-US" sz="675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791531"/>
              <a:chOff x="739068" y="1515168"/>
              <a:chExt cx="8177919" cy="1791531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0064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65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0BAA885-0078-497B-A407-D727A2728ABB}"/>
              </a:ext>
            </a:extLst>
          </p:cNvPr>
          <p:cNvGrpSpPr/>
          <p:nvPr/>
        </p:nvGrpSpPr>
        <p:grpSpPr>
          <a:xfrm>
            <a:off x="1986810" y="1981200"/>
            <a:ext cx="8462206" cy="557213"/>
            <a:chOff x="-1059786" y="2988663"/>
            <a:chExt cx="8462206" cy="557213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xmlns="" id="{500C3D47-A1F3-4BDA-8F49-7020DC886AFD}"/>
                </a:ext>
              </a:extLst>
            </p:cNvPr>
            <p:cNvSpPr/>
            <p:nvPr/>
          </p:nvSpPr>
          <p:spPr>
            <a:xfrm>
              <a:off x="-1059786" y="3011848"/>
              <a:ext cx="846220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800" dirty="0">
                  <a:latin typeface="+mj-lt"/>
                </a:rPr>
                <a:t>  </a:t>
              </a:r>
            </a:p>
          </p:txBody>
        </p:sp>
        <p:graphicFrame>
          <p:nvGraphicFramePr>
            <p:cNvPr id="56" name="Object 55">
              <a:extLst>
                <a:ext uri="{FF2B5EF4-FFF2-40B4-BE49-F238E27FC236}">
                  <a16:creationId xmlns:a16="http://schemas.microsoft.com/office/drawing/2014/main" xmlns="" id="{35D58E9A-44AD-49D2-A31F-0BFA12A986D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3475570"/>
                </p:ext>
              </p:extLst>
            </p:nvPr>
          </p:nvGraphicFramePr>
          <p:xfrm>
            <a:off x="2631892" y="2988663"/>
            <a:ext cx="962025" cy="557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4" name="Equation" r:id="rId4" imgW="482400" imgH="279360" progId="Equation.DSMT4">
                    <p:embed/>
                  </p:oleObj>
                </mc:Choice>
                <mc:Fallback>
                  <p:oleObj name="Equation" r:id="rId4" imgW="482400" imgH="279360" progId="Equation.DSMT4">
                    <p:embed/>
                    <p:pic>
                      <p:nvPicPr>
                        <p:cNvPr id="56" name="Object 55">
                          <a:extLst>
                            <a:ext uri="{FF2B5EF4-FFF2-40B4-BE49-F238E27FC236}">
                              <a16:creationId xmlns:a16="http://schemas.microsoft.com/office/drawing/2014/main" xmlns="" id="{35D58E9A-44AD-49D2-A31F-0BFA12A986D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631892" y="2988663"/>
                          <a:ext cx="962025" cy="5572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C9D39C2-1BB5-4AB6-8588-967B99F1A70D}"/>
              </a:ext>
            </a:extLst>
          </p:cNvPr>
          <p:cNvGrpSpPr/>
          <p:nvPr/>
        </p:nvGrpSpPr>
        <p:grpSpPr>
          <a:xfrm>
            <a:off x="1800183" y="3520382"/>
            <a:ext cx="8299804" cy="2482018"/>
            <a:chOff x="452002" y="3407392"/>
            <a:chExt cx="8299804" cy="2482018"/>
          </a:xfrm>
        </p:grpSpPr>
        <p:grpSp>
          <p:nvGrpSpPr>
            <p:cNvPr id="152" name="Group 151"/>
            <p:cNvGrpSpPr/>
            <p:nvPr/>
          </p:nvGrpSpPr>
          <p:grpSpPr>
            <a:xfrm>
              <a:off x="452002" y="3407392"/>
              <a:ext cx="8299804" cy="2482018"/>
              <a:chOff x="1205494" y="6800371"/>
              <a:chExt cx="22135692" cy="6619576"/>
            </a:xfrm>
          </p:grpSpPr>
          <p:sp>
            <p:nvSpPr>
              <p:cNvPr id="125" name="Rounded Rectangle 124"/>
              <p:cNvSpPr/>
              <p:nvPr/>
            </p:nvSpPr>
            <p:spPr>
              <a:xfrm>
                <a:off x="1205494" y="7112006"/>
                <a:ext cx="22135692" cy="6307941"/>
              </a:xfrm>
              <a:prstGeom prst="roundRect">
                <a:avLst>
                  <a:gd name="adj" fmla="val 2239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vi-VN" sz="3200" dirty="0">
                    <a:solidFill>
                      <a:schemeClr val="tx1"/>
                    </a:solidFill>
                    <a:latin typeface="+mj-lt"/>
                  </a:rPr>
                  <a:t>Ta có:</a:t>
                </a:r>
              </a:p>
              <a:p>
                <a:r>
                  <a:rPr lang="vi-VN" sz="3200" dirty="0">
                    <a:solidFill>
                      <a:schemeClr val="tx1"/>
                    </a:solidFill>
                    <a:latin typeface="+mj-lt"/>
                  </a:rPr>
                  <a:t>Vì ta cần tìm số hạng thứ hai nên k = 1</a:t>
                </a:r>
              </a:p>
              <a:p>
                <a:r>
                  <a:rPr lang="vi-VN" sz="3200" dirty="0">
                    <a:solidFill>
                      <a:schemeClr val="tx1"/>
                    </a:solidFill>
                    <a:latin typeface="+mj-lt"/>
                  </a:rPr>
                  <a:t>=&gt; </a:t>
                </a:r>
                <a:endParaRPr lang="en-US" sz="32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grpSp>
            <p:nvGrpSpPr>
              <p:cNvPr id="151" name="Group 150"/>
              <p:cNvGrpSpPr/>
              <p:nvPr/>
            </p:nvGrpSpPr>
            <p:grpSpPr>
              <a:xfrm>
                <a:off x="1205494" y="6800371"/>
                <a:ext cx="3765523" cy="985016"/>
                <a:chOff x="1205494" y="6800371"/>
                <a:chExt cx="3765523" cy="985016"/>
              </a:xfrm>
            </p:grpSpPr>
            <p:sp>
              <p:nvSpPr>
                <p:cNvPr id="127" name="Freeform 20"/>
                <p:cNvSpPr>
                  <a:spLocks/>
                </p:cNvSpPr>
                <p:nvPr/>
              </p:nvSpPr>
              <p:spPr bwMode="auto">
                <a:xfrm rot="16200000" flipV="1">
                  <a:off x="2608156" y="5810396"/>
                  <a:ext cx="782727" cy="3056880"/>
                </a:xfrm>
                <a:prstGeom prst="round1Rect">
                  <a:avLst/>
                </a:prstGeom>
                <a:solidFill>
                  <a:schemeClr val="bg1"/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34286" tIns="17143" rIns="34286" bIns="17143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1839270" y="6800371"/>
                  <a:ext cx="3131747" cy="9850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err="1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Bài</a:t>
                  </a:r>
                  <a:r>
                    <a:rPr lang="en-US" b="1" dirty="0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b="1" dirty="0" err="1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giải</a:t>
                  </a:r>
                  <a:endParaRPr lang="en-US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29" name="Round Diagonal Corner Rectangle 128"/>
                <p:cNvSpPr/>
                <p:nvPr/>
              </p:nvSpPr>
              <p:spPr>
                <a:xfrm flipV="1">
                  <a:off x="1205494" y="6951957"/>
                  <a:ext cx="774046" cy="775029"/>
                </a:xfrm>
                <a:prstGeom prst="round2Diag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" name="Freeform 15"/>
                <p:cNvSpPr>
                  <a:spLocks noEditPoints="1"/>
                </p:cNvSpPr>
                <p:nvPr/>
              </p:nvSpPr>
              <p:spPr bwMode="auto">
                <a:xfrm>
                  <a:off x="1375232" y="7017843"/>
                  <a:ext cx="501844" cy="640616"/>
                </a:xfrm>
                <a:custGeom>
                  <a:avLst/>
                  <a:gdLst>
                    <a:gd name="T0" fmla="*/ 135 w 145"/>
                    <a:gd name="T1" fmla="*/ 72 h 197"/>
                    <a:gd name="T2" fmla="*/ 72 w 145"/>
                    <a:gd name="T3" fmla="*/ 135 h 197"/>
                    <a:gd name="T4" fmla="*/ 9 w 145"/>
                    <a:gd name="T5" fmla="*/ 72 h 197"/>
                    <a:gd name="T6" fmla="*/ 72 w 145"/>
                    <a:gd name="T7" fmla="*/ 9 h 197"/>
                    <a:gd name="T8" fmla="*/ 115 w 145"/>
                    <a:gd name="T9" fmla="*/ 26 h 197"/>
                    <a:gd name="T10" fmla="*/ 60 w 145"/>
                    <a:gd name="T11" fmla="*/ 82 h 197"/>
                    <a:gd name="T12" fmla="*/ 30 w 145"/>
                    <a:gd name="T13" fmla="*/ 60 h 197"/>
                    <a:gd name="T14" fmla="*/ 20 w 145"/>
                    <a:gd name="T15" fmla="*/ 68 h 197"/>
                    <a:gd name="T16" fmla="*/ 61 w 145"/>
                    <a:gd name="T17" fmla="*/ 126 h 197"/>
                    <a:gd name="T18" fmla="*/ 123 w 145"/>
                    <a:gd name="T19" fmla="*/ 35 h 197"/>
                    <a:gd name="T20" fmla="*/ 135 w 145"/>
                    <a:gd name="T21" fmla="*/ 72 h 197"/>
                    <a:gd name="T22" fmla="*/ 145 w 145"/>
                    <a:gd name="T23" fmla="*/ 12 h 197"/>
                    <a:gd name="T24" fmla="*/ 135 w 145"/>
                    <a:gd name="T25" fmla="*/ 12 h 197"/>
                    <a:gd name="T26" fmla="*/ 123 w 145"/>
                    <a:gd name="T27" fmla="*/ 21 h 197"/>
                    <a:gd name="T28" fmla="*/ 72 w 145"/>
                    <a:gd name="T29" fmla="*/ 0 h 197"/>
                    <a:gd name="T30" fmla="*/ 0 w 145"/>
                    <a:gd name="T31" fmla="*/ 72 h 197"/>
                    <a:gd name="T32" fmla="*/ 30 w 145"/>
                    <a:gd name="T33" fmla="*/ 131 h 197"/>
                    <a:gd name="T34" fmla="*/ 7 w 145"/>
                    <a:gd name="T35" fmla="*/ 175 h 197"/>
                    <a:gd name="T36" fmla="*/ 13 w 145"/>
                    <a:gd name="T37" fmla="*/ 193 h 197"/>
                    <a:gd name="T38" fmla="*/ 32 w 145"/>
                    <a:gd name="T39" fmla="*/ 187 h 197"/>
                    <a:gd name="T40" fmla="*/ 51 w 145"/>
                    <a:gd name="T41" fmla="*/ 141 h 197"/>
                    <a:gd name="T42" fmla="*/ 51 w 145"/>
                    <a:gd name="T43" fmla="*/ 141 h 197"/>
                    <a:gd name="T44" fmla="*/ 72 w 145"/>
                    <a:gd name="T45" fmla="*/ 145 h 197"/>
                    <a:gd name="T46" fmla="*/ 145 w 145"/>
                    <a:gd name="T47" fmla="*/ 72 h 197"/>
                    <a:gd name="T48" fmla="*/ 129 w 145"/>
                    <a:gd name="T49" fmla="*/ 28 h 197"/>
                    <a:gd name="T50" fmla="*/ 145 w 145"/>
                    <a:gd name="T51" fmla="*/ 12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45" h="197">
                      <a:moveTo>
                        <a:pt x="135" y="72"/>
                      </a:moveTo>
                      <a:cubicBezTo>
                        <a:pt x="135" y="107"/>
                        <a:pt x="107" y="135"/>
                        <a:pt x="72" y="135"/>
                      </a:cubicBezTo>
                      <a:cubicBezTo>
                        <a:pt x="37" y="135"/>
                        <a:pt x="9" y="107"/>
                        <a:pt x="9" y="72"/>
                      </a:cubicBezTo>
                      <a:cubicBezTo>
                        <a:pt x="9" y="37"/>
                        <a:pt x="37" y="9"/>
                        <a:pt x="72" y="9"/>
                      </a:cubicBezTo>
                      <a:cubicBezTo>
                        <a:pt x="89" y="9"/>
                        <a:pt x="104" y="15"/>
                        <a:pt x="115" y="26"/>
                      </a:cubicBezTo>
                      <a:cubicBezTo>
                        <a:pt x="101" y="38"/>
                        <a:pt x="80" y="57"/>
                        <a:pt x="60" y="82"/>
                      </a:cubicBezTo>
                      <a:cubicBezTo>
                        <a:pt x="50" y="74"/>
                        <a:pt x="40" y="67"/>
                        <a:pt x="30" y="60"/>
                      </a:cubicBezTo>
                      <a:cubicBezTo>
                        <a:pt x="26" y="63"/>
                        <a:pt x="24" y="65"/>
                        <a:pt x="20" y="68"/>
                      </a:cubicBezTo>
                      <a:cubicBezTo>
                        <a:pt x="34" y="88"/>
                        <a:pt x="47" y="107"/>
                        <a:pt x="61" y="126"/>
                      </a:cubicBezTo>
                      <a:cubicBezTo>
                        <a:pt x="80" y="95"/>
                        <a:pt x="99" y="63"/>
                        <a:pt x="123" y="35"/>
                      </a:cubicBezTo>
                      <a:cubicBezTo>
                        <a:pt x="130" y="45"/>
                        <a:pt x="135" y="58"/>
                        <a:pt x="135" y="72"/>
                      </a:cubicBezTo>
                      <a:close/>
                      <a:moveTo>
                        <a:pt x="145" y="12"/>
                      </a:moveTo>
                      <a:cubicBezTo>
                        <a:pt x="141" y="12"/>
                        <a:pt x="138" y="12"/>
                        <a:pt x="135" y="12"/>
                      </a:cubicBezTo>
                      <a:cubicBezTo>
                        <a:pt x="135" y="12"/>
                        <a:pt x="130" y="15"/>
                        <a:pt x="123" y="21"/>
                      </a:cubicBezTo>
                      <a:cubicBezTo>
                        <a:pt x="110" y="8"/>
                        <a:pt x="92" y="0"/>
                        <a:pt x="72" y="0"/>
                      </a:cubicBezTo>
                      <a:cubicBezTo>
                        <a:pt x="32" y="0"/>
                        <a:pt x="0" y="32"/>
                        <a:pt x="0" y="72"/>
                      </a:cubicBezTo>
                      <a:cubicBezTo>
                        <a:pt x="0" y="97"/>
                        <a:pt x="11" y="118"/>
                        <a:pt x="30" y="131"/>
                      </a:cubicBezTo>
                      <a:cubicBezTo>
                        <a:pt x="7" y="175"/>
                        <a:pt x="7" y="175"/>
                        <a:pt x="7" y="175"/>
                      </a:cubicBezTo>
                      <a:cubicBezTo>
                        <a:pt x="3" y="182"/>
                        <a:pt x="6" y="190"/>
                        <a:pt x="13" y="193"/>
                      </a:cubicBezTo>
                      <a:cubicBezTo>
                        <a:pt x="20" y="197"/>
                        <a:pt x="28" y="194"/>
                        <a:pt x="32" y="187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8" y="143"/>
                        <a:pt x="65" y="145"/>
                        <a:pt x="72" y="145"/>
                      </a:cubicBezTo>
                      <a:cubicBezTo>
                        <a:pt x="112" y="145"/>
                        <a:pt x="145" y="112"/>
                        <a:pt x="145" y="72"/>
                      </a:cubicBezTo>
                      <a:cubicBezTo>
                        <a:pt x="145" y="55"/>
                        <a:pt x="138" y="40"/>
                        <a:pt x="129" y="28"/>
                      </a:cubicBezTo>
                      <a:cubicBezTo>
                        <a:pt x="134" y="22"/>
                        <a:pt x="139" y="17"/>
                        <a:pt x="145" y="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34281" tIns="17141" rIns="34281" bIns="171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675"/>
                </a:p>
              </p:txBody>
            </p:sp>
          </p:grpSp>
        </p:grpSp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xmlns="" id="{4626A0D7-4B21-4EB9-9D13-921A1E79D29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5186655"/>
                </p:ext>
              </p:extLst>
            </p:nvPr>
          </p:nvGraphicFramePr>
          <p:xfrm>
            <a:off x="1916288" y="3864908"/>
            <a:ext cx="4593399" cy="7019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5" name="Equation" r:id="rId6" imgW="2743200" imgH="419040" progId="Equation.DSMT4">
                    <p:embed/>
                  </p:oleObj>
                </mc:Choice>
                <mc:Fallback>
                  <p:oleObj name="Equation" r:id="rId6" imgW="2743200" imgH="41904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xmlns="" id="{4626A0D7-4B21-4EB9-9D13-921A1E79D29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916288" y="3864908"/>
                          <a:ext cx="4593399" cy="7019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>
              <a:extLst>
                <a:ext uri="{FF2B5EF4-FFF2-40B4-BE49-F238E27FC236}">
                  <a16:creationId xmlns:a16="http://schemas.microsoft.com/office/drawing/2014/main" xmlns="" id="{E641180F-AB86-4E81-AE1E-EA65681A505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4653150"/>
                </p:ext>
              </p:extLst>
            </p:nvPr>
          </p:nvGraphicFramePr>
          <p:xfrm>
            <a:off x="2004619" y="4927046"/>
            <a:ext cx="1943081" cy="6749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6" name="Equation" r:id="rId8" imgW="1206360" imgH="419040" progId="Equation.DSMT4">
                    <p:embed/>
                  </p:oleObj>
                </mc:Choice>
                <mc:Fallback>
                  <p:oleObj name="Equation" r:id="rId8" imgW="1206360" imgH="41904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xmlns="" id="{E641180F-AB86-4E81-AE1E-EA65681A505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004619" y="4927046"/>
                          <a:ext cx="1943081" cy="67496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xmlns="" id="{057B9F65-EFFA-4285-B52D-A1AACCA4075B}"/>
                  </a:ext>
                </a:extLst>
              </p:cNvPr>
              <p:cNvSpPr/>
              <p:nvPr/>
            </p:nvSpPr>
            <p:spPr>
              <a:xfrm>
                <a:off x="7789589" y="5109180"/>
                <a:ext cx="168131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2800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057B9F65-EFFA-4285-B52D-A1AACCA407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589" y="5109180"/>
                <a:ext cx="1681316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2">
            <a:extLst>
              <a:ext uri="{FF2B5EF4-FFF2-40B4-BE49-F238E27FC236}">
                <a16:creationId xmlns:a16="http://schemas.microsoft.com/office/drawing/2014/main" xmlns="" id="{6004E629-38C9-4AE4-843B-8739CAD17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6" y="-46495"/>
            <a:ext cx="1206586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xmlns="" id="{17134C66-F23B-412A-ACBE-C4AC872CE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158953"/>
              </p:ext>
            </p:extLst>
          </p:nvPr>
        </p:nvGraphicFramePr>
        <p:xfrm>
          <a:off x="2539655" y="2743200"/>
          <a:ext cx="609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33420870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8530347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332238417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4619168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b="1" dirty="0"/>
                        <a:t>A.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vi-VN" b="1" dirty="0"/>
                        <a:t>B.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vi-VN" b="1" dirty="0"/>
                        <a:t>C.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vi-VN" b="1" dirty="0"/>
                        <a:t>D.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3704970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4ED50899-091B-4F34-800E-190D0CDF668E}"/>
              </a:ext>
            </a:extLst>
          </p:cNvPr>
          <p:cNvGrpSpPr/>
          <p:nvPr/>
        </p:nvGrpSpPr>
        <p:grpSpPr>
          <a:xfrm>
            <a:off x="2939467" y="2529562"/>
            <a:ext cx="5217879" cy="633963"/>
            <a:chOff x="1415466" y="2529561"/>
            <a:chExt cx="5217879" cy="633963"/>
          </a:xfrm>
        </p:grpSpPr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xmlns="" id="{0FFA38CE-3B62-4438-94D6-D5152D09545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6371981"/>
                </p:ext>
              </p:extLst>
            </p:nvPr>
          </p:nvGraphicFramePr>
          <p:xfrm>
            <a:off x="1415466" y="2529561"/>
            <a:ext cx="545208" cy="633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7" name="Equation" r:id="rId12" imgW="177480" imgH="203040" progId="Equation.DSMT4">
                    <p:embed/>
                  </p:oleObj>
                </mc:Choice>
                <mc:Fallback>
                  <p:oleObj name="Equation" r:id="rId12" imgW="1774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1415466" y="2529561"/>
                          <a:ext cx="545208" cy="6339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xmlns="" id="{34C396F8-E4E6-4309-B93D-6C24045A792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19574301"/>
                </p:ext>
              </p:extLst>
            </p:nvPr>
          </p:nvGraphicFramePr>
          <p:xfrm>
            <a:off x="2939184" y="2541414"/>
            <a:ext cx="581306" cy="5985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8" name="Equation" r:id="rId14" imgW="177480" imgH="203040" progId="Equation.DSMT4">
                    <p:embed/>
                  </p:oleObj>
                </mc:Choice>
                <mc:Fallback>
                  <p:oleObj name="Equation" r:id="rId14" imgW="1774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2939184" y="2541414"/>
                          <a:ext cx="581306" cy="59857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xmlns="" id="{E14F536D-DD78-4709-B844-F074EBB7824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7138875"/>
                </p:ext>
              </p:extLst>
            </p:nvPr>
          </p:nvGraphicFramePr>
          <p:xfrm>
            <a:off x="4509658" y="2708050"/>
            <a:ext cx="471639" cy="3708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9" name="Equation" r:id="rId16" imgW="355320" imgH="279360" progId="Equation.DSMT4">
                    <p:embed/>
                  </p:oleObj>
                </mc:Choice>
                <mc:Fallback>
                  <p:oleObj name="Equation" r:id="rId16" imgW="355320" imgH="2793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4509658" y="2708050"/>
                          <a:ext cx="471639" cy="37084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>
              <a:extLst>
                <a:ext uri="{FF2B5EF4-FFF2-40B4-BE49-F238E27FC236}">
                  <a16:creationId xmlns:a16="http://schemas.microsoft.com/office/drawing/2014/main" xmlns="" id="{919F34CA-D8DF-440D-9326-D4E8F10CC39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9022249"/>
                </p:ext>
              </p:extLst>
            </p:nvPr>
          </p:nvGraphicFramePr>
          <p:xfrm>
            <a:off x="6049145" y="2717106"/>
            <a:ext cx="5842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0" name="Equation" r:id="rId18" imgW="583920" imgH="342720" progId="Equation.DSMT4">
                    <p:embed/>
                  </p:oleObj>
                </mc:Choice>
                <mc:Fallback>
                  <p:oleObj name="Equation" r:id="rId18" imgW="58392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6049145" y="2717106"/>
                          <a:ext cx="5842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" name="Oval 61">
            <a:extLst>
              <a:ext uri="{FF2B5EF4-FFF2-40B4-BE49-F238E27FC236}">
                <a16:creationId xmlns:a16="http://schemas.microsoft.com/office/drawing/2014/main" xmlns="" id="{A11D6779-9418-4D71-8FF6-7D4E707BBB5F}"/>
              </a:ext>
            </a:extLst>
          </p:cNvPr>
          <p:cNvSpPr/>
          <p:nvPr/>
        </p:nvSpPr>
        <p:spPr>
          <a:xfrm>
            <a:off x="5562600" y="2667001"/>
            <a:ext cx="432888" cy="54171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C</a:t>
            </a:r>
            <a:endParaRPr lang="en-US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780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76" grpId="0"/>
      <p:bldP spid="6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666875" y="1734398"/>
            <a:ext cx="8771978" cy="1532833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15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4.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119" name="Rectangle 118"/>
          <p:cNvSpPr/>
          <p:nvPr/>
        </p:nvSpPr>
        <p:spPr>
          <a:xfrm>
            <a:off x="1976647" y="2000250"/>
            <a:ext cx="8462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+mj-lt"/>
              </a:rPr>
              <a:t>Tổng của                                                                    là:   </a:t>
            </a:r>
          </a:p>
        </p:txBody>
      </p:sp>
      <p:grpSp>
        <p:nvGrpSpPr>
          <p:cNvPr id="59" name="Group 47"/>
          <p:cNvGrpSpPr/>
          <p:nvPr/>
        </p:nvGrpSpPr>
        <p:grpSpPr>
          <a:xfrm>
            <a:off x="1864878" y="762000"/>
            <a:ext cx="3552032" cy="671736"/>
            <a:chOff x="739068" y="1515168"/>
            <a:chExt cx="9473319" cy="1791531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4281" tIns="17141" rIns="34281" bIns="17141" numCol="1" anchor="t" anchorCtr="0" compatLnSpc="1">
              <a:prstTxWarp prst="textNoShape">
                <a:avLst/>
              </a:prstTxWarp>
            </a:bodyPr>
            <a:lstStyle/>
            <a:p>
              <a:endParaRPr lang="en-US" sz="675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791531"/>
              <a:chOff x="739068" y="1515168"/>
              <a:chExt cx="8177919" cy="1791531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0064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65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0BAA885-0078-497B-A407-D727A2728ABB}"/>
              </a:ext>
            </a:extLst>
          </p:cNvPr>
          <p:cNvGrpSpPr/>
          <p:nvPr/>
        </p:nvGrpSpPr>
        <p:grpSpPr>
          <a:xfrm>
            <a:off x="1986810" y="1925730"/>
            <a:ext cx="8462206" cy="613164"/>
            <a:chOff x="-1059786" y="2933193"/>
            <a:chExt cx="8462206" cy="613164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xmlns="" id="{500C3D47-A1F3-4BDA-8F49-7020DC886AFD}"/>
                </a:ext>
              </a:extLst>
            </p:cNvPr>
            <p:cNvSpPr/>
            <p:nvPr/>
          </p:nvSpPr>
          <p:spPr>
            <a:xfrm>
              <a:off x="-1059786" y="3011848"/>
              <a:ext cx="846220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800" dirty="0">
                  <a:latin typeface="+mj-lt"/>
                </a:rPr>
                <a:t>  </a:t>
              </a:r>
            </a:p>
          </p:txBody>
        </p:sp>
        <p:graphicFrame>
          <p:nvGraphicFramePr>
            <p:cNvPr id="56" name="Object 55">
              <a:extLst>
                <a:ext uri="{FF2B5EF4-FFF2-40B4-BE49-F238E27FC236}">
                  <a16:creationId xmlns:a16="http://schemas.microsoft.com/office/drawing/2014/main" xmlns="" id="{35D58E9A-44AD-49D2-A31F-0BFA12A986D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1599853"/>
                </p:ext>
              </p:extLst>
            </p:nvPr>
          </p:nvGraphicFramePr>
          <p:xfrm>
            <a:off x="455617" y="2933193"/>
            <a:ext cx="5884595" cy="6131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4" name="Equation" r:id="rId4" imgW="4762440" imgH="495000" progId="Equation.DSMT4">
                    <p:embed/>
                  </p:oleObj>
                </mc:Choice>
                <mc:Fallback>
                  <p:oleObj name="Equation" r:id="rId4" imgW="4762440" imgH="495000" progId="Equation.DSMT4">
                    <p:embed/>
                    <p:pic>
                      <p:nvPicPr>
                        <p:cNvPr id="56" name="Object 55">
                          <a:extLst>
                            <a:ext uri="{FF2B5EF4-FFF2-40B4-BE49-F238E27FC236}">
                              <a16:creationId xmlns:a16="http://schemas.microsoft.com/office/drawing/2014/main" xmlns="" id="{35D58E9A-44AD-49D2-A31F-0BFA12A986D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55617" y="2933193"/>
                          <a:ext cx="5884595" cy="61316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C9D39C2-1BB5-4AB6-8588-967B99F1A70D}"/>
              </a:ext>
            </a:extLst>
          </p:cNvPr>
          <p:cNvGrpSpPr/>
          <p:nvPr/>
        </p:nvGrpSpPr>
        <p:grpSpPr>
          <a:xfrm>
            <a:off x="1800183" y="3521149"/>
            <a:ext cx="8299804" cy="2482018"/>
            <a:chOff x="452002" y="3407392"/>
            <a:chExt cx="8299804" cy="2482018"/>
          </a:xfrm>
        </p:grpSpPr>
        <p:grpSp>
          <p:nvGrpSpPr>
            <p:cNvPr id="152" name="Group 151"/>
            <p:cNvGrpSpPr/>
            <p:nvPr/>
          </p:nvGrpSpPr>
          <p:grpSpPr>
            <a:xfrm>
              <a:off x="452002" y="3407392"/>
              <a:ext cx="8299804" cy="2482018"/>
              <a:chOff x="1205494" y="6800371"/>
              <a:chExt cx="22135692" cy="6619576"/>
            </a:xfrm>
          </p:grpSpPr>
          <p:sp>
            <p:nvSpPr>
              <p:cNvPr id="125" name="Rounded Rectangle 124"/>
              <p:cNvSpPr/>
              <p:nvPr/>
            </p:nvSpPr>
            <p:spPr>
              <a:xfrm>
                <a:off x="1205494" y="7112006"/>
                <a:ext cx="22135692" cy="6307941"/>
              </a:xfrm>
              <a:prstGeom prst="roundRect">
                <a:avLst>
                  <a:gd name="adj" fmla="val 2239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vi-VN" sz="3200" dirty="0">
                    <a:solidFill>
                      <a:schemeClr val="tx1"/>
                    </a:solidFill>
                    <a:latin typeface="+mj-lt"/>
                  </a:rPr>
                  <a:t>Ta có:</a:t>
                </a:r>
              </a:p>
            </p:txBody>
          </p:sp>
          <p:grpSp>
            <p:nvGrpSpPr>
              <p:cNvPr id="151" name="Group 150"/>
              <p:cNvGrpSpPr/>
              <p:nvPr/>
            </p:nvGrpSpPr>
            <p:grpSpPr>
              <a:xfrm>
                <a:off x="1205494" y="6800371"/>
                <a:ext cx="3765523" cy="985016"/>
                <a:chOff x="1205494" y="6800371"/>
                <a:chExt cx="3765523" cy="985016"/>
              </a:xfrm>
            </p:grpSpPr>
            <p:sp>
              <p:nvSpPr>
                <p:cNvPr id="127" name="Freeform 20"/>
                <p:cNvSpPr>
                  <a:spLocks/>
                </p:cNvSpPr>
                <p:nvPr/>
              </p:nvSpPr>
              <p:spPr bwMode="auto">
                <a:xfrm rot="16200000" flipV="1">
                  <a:off x="2608156" y="5810396"/>
                  <a:ext cx="782727" cy="3056880"/>
                </a:xfrm>
                <a:prstGeom prst="round1Rect">
                  <a:avLst/>
                </a:prstGeom>
                <a:solidFill>
                  <a:schemeClr val="bg1"/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34286" tIns="17143" rIns="34286" bIns="17143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1839270" y="6800371"/>
                  <a:ext cx="3131747" cy="9850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err="1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Bài</a:t>
                  </a:r>
                  <a:r>
                    <a:rPr lang="en-US" b="1" dirty="0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b="1" dirty="0" err="1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giải</a:t>
                  </a:r>
                  <a:endParaRPr lang="en-US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29" name="Round Diagonal Corner Rectangle 128"/>
                <p:cNvSpPr/>
                <p:nvPr/>
              </p:nvSpPr>
              <p:spPr>
                <a:xfrm flipV="1">
                  <a:off x="1205494" y="6951957"/>
                  <a:ext cx="774046" cy="775029"/>
                </a:xfrm>
                <a:prstGeom prst="round2Diag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" name="Freeform 15"/>
                <p:cNvSpPr>
                  <a:spLocks noEditPoints="1"/>
                </p:cNvSpPr>
                <p:nvPr/>
              </p:nvSpPr>
              <p:spPr bwMode="auto">
                <a:xfrm>
                  <a:off x="1375232" y="7017843"/>
                  <a:ext cx="501844" cy="640616"/>
                </a:xfrm>
                <a:custGeom>
                  <a:avLst/>
                  <a:gdLst>
                    <a:gd name="T0" fmla="*/ 135 w 145"/>
                    <a:gd name="T1" fmla="*/ 72 h 197"/>
                    <a:gd name="T2" fmla="*/ 72 w 145"/>
                    <a:gd name="T3" fmla="*/ 135 h 197"/>
                    <a:gd name="T4" fmla="*/ 9 w 145"/>
                    <a:gd name="T5" fmla="*/ 72 h 197"/>
                    <a:gd name="T6" fmla="*/ 72 w 145"/>
                    <a:gd name="T7" fmla="*/ 9 h 197"/>
                    <a:gd name="T8" fmla="*/ 115 w 145"/>
                    <a:gd name="T9" fmla="*/ 26 h 197"/>
                    <a:gd name="T10" fmla="*/ 60 w 145"/>
                    <a:gd name="T11" fmla="*/ 82 h 197"/>
                    <a:gd name="T12" fmla="*/ 30 w 145"/>
                    <a:gd name="T13" fmla="*/ 60 h 197"/>
                    <a:gd name="T14" fmla="*/ 20 w 145"/>
                    <a:gd name="T15" fmla="*/ 68 h 197"/>
                    <a:gd name="T16" fmla="*/ 61 w 145"/>
                    <a:gd name="T17" fmla="*/ 126 h 197"/>
                    <a:gd name="T18" fmla="*/ 123 w 145"/>
                    <a:gd name="T19" fmla="*/ 35 h 197"/>
                    <a:gd name="T20" fmla="*/ 135 w 145"/>
                    <a:gd name="T21" fmla="*/ 72 h 197"/>
                    <a:gd name="T22" fmla="*/ 145 w 145"/>
                    <a:gd name="T23" fmla="*/ 12 h 197"/>
                    <a:gd name="T24" fmla="*/ 135 w 145"/>
                    <a:gd name="T25" fmla="*/ 12 h 197"/>
                    <a:gd name="T26" fmla="*/ 123 w 145"/>
                    <a:gd name="T27" fmla="*/ 21 h 197"/>
                    <a:gd name="T28" fmla="*/ 72 w 145"/>
                    <a:gd name="T29" fmla="*/ 0 h 197"/>
                    <a:gd name="T30" fmla="*/ 0 w 145"/>
                    <a:gd name="T31" fmla="*/ 72 h 197"/>
                    <a:gd name="T32" fmla="*/ 30 w 145"/>
                    <a:gd name="T33" fmla="*/ 131 h 197"/>
                    <a:gd name="T34" fmla="*/ 7 w 145"/>
                    <a:gd name="T35" fmla="*/ 175 h 197"/>
                    <a:gd name="T36" fmla="*/ 13 w 145"/>
                    <a:gd name="T37" fmla="*/ 193 h 197"/>
                    <a:gd name="T38" fmla="*/ 32 w 145"/>
                    <a:gd name="T39" fmla="*/ 187 h 197"/>
                    <a:gd name="T40" fmla="*/ 51 w 145"/>
                    <a:gd name="T41" fmla="*/ 141 h 197"/>
                    <a:gd name="T42" fmla="*/ 51 w 145"/>
                    <a:gd name="T43" fmla="*/ 141 h 197"/>
                    <a:gd name="T44" fmla="*/ 72 w 145"/>
                    <a:gd name="T45" fmla="*/ 145 h 197"/>
                    <a:gd name="T46" fmla="*/ 145 w 145"/>
                    <a:gd name="T47" fmla="*/ 72 h 197"/>
                    <a:gd name="T48" fmla="*/ 129 w 145"/>
                    <a:gd name="T49" fmla="*/ 28 h 197"/>
                    <a:gd name="T50" fmla="*/ 145 w 145"/>
                    <a:gd name="T51" fmla="*/ 12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45" h="197">
                      <a:moveTo>
                        <a:pt x="135" y="72"/>
                      </a:moveTo>
                      <a:cubicBezTo>
                        <a:pt x="135" y="107"/>
                        <a:pt x="107" y="135"/>
                        <a:pt x="72" y="135"/>
                      </a:cubicBezTo>
                      <a:cubicBezTo>
                        <a:pt x="37" y="135"/>
                        <a:pt x="9" y="107"/>
                        <a:pt x="9" y="72"/>
                      </a:cubicBezTo>
                      <a:cubicBezTo>
                        <a:pt x="9" y="37"/>
                        <a:pt x="37" y="9"/>
                        <a:pt x="72" y="9"/>
                      </a:cubicBezTo>
                      <a:cubicBezTo>
                        <a:pt x="89" y="9"/>
                        <a:pt x="104" y="15"/>
                        <a:pt x="115" y="26"/>
                      </a:cubicBezTo>
                      <a:cubicBezTo>
                        <a:pt x="101" y="38"/>
                        <a:pt x="80" y="57"/>
                        <a:pt x="60" y="82"/>
                      </a:cubicBezTo>
                      <a:cubicBezTo>
                        <a:pt x="50" y="74"/>
                        <a:pt x="40" y="67"/>
                        <a:pt x="30" y="60"/>
                      </a:cubicBezTo>
                      <a:cubicBezTo>
                        <a:pt x="26" y="63"/>
                        <a:pt x="24" y="65"/>
                        <a:pt x="20" y="68"/>
                      </a:cubicBezTo>
                      <a:cubicBezTo>
                        <a:pt x="34" y="88"/>
                        <a:pt x="47" y="107"/>
                        <a:pt x="61" y="126"/>
                      </a:cubicBezTo>
                      <a:cubicBezTo>
                        <a:pt x="80" y="95"/>
                        <a:pt x="99" y="63"/>
                        <a:pt x="123" y="35"/>
                      </a:cubicBezTo>
                      <a:cubicBezTo>
                        <a:pt x="130" y="45"/>
                        <a:pt x="135" y="58"/>
                        <a:pt x="135" y="72"/>
                      </a:cubicBezTo>
                      <a:close/>
                      <a:moveTo>
                        <a:pt x="145" y="12"/>
                      </a:moveTo>
                      <a:cubicBezTo>
                        <a:pt x="141" y="12"/>
                        <a:pt x="138" y="12"/>
                        <a:pt x="135" y="12"/>
                      </a:cubicBezTo>
                      <a:cubicBezTo>
                        <a:pt x="135" y="12"/>
                        <a:pt x="130" y="15"/>
                        <a:pt x="123" y="21"/>
                      </a:cubicBezTo>
                      <a:cubicBezTo>
                        <a:pt x="110" y="8"/>
                        <a:pt x="92" y="0"/>
                        <a:pt x="72" y="0"/>
                      </a:cubicBezTo>
                      <a:cubicBezTo>
                        <a:pt x="32" y="0"/>
                        <a:pt x="0" y="32"/>
                        <a:pt x="0" y="72"/>
                      </a:cubicBezTo>
                      <a:cubicBezTo>
                        <a:pt x="0" y="97"/>
                        <a:pt x="11" y="118"/>
                        <a:pt x="30" y="131"/>
                      </a:cubicBezTo>
                      <a:cubicBezTo>
                        <a:pt x="7" y="175"/>
                        <a:pt x="7" y="175"/>
                        <a:pt x="7" y="175"/>
                      </a:cubicBezTo>
                      <a:cubicBezTo>
                        <a:pt x="3" y="182"/>
                        <a:pt x="6" y="190"/>
                        <a:pt x="13" y="193"/>
                      </a:cubicBezTo>
                      <a:cubicBezTo>
                        <a:pt x="20" y="197"/>
                        <a:pt x="28" y="194"/>
                        <a:pt x="32" y="187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8" y="143"/>
                        <a:pt x="65" y="145"/>
                        <a:pt x="72" y="145"/>
                      </a:cubicBezTo>
                      <a:cubicBezTo>
                        <a:pt x="112" y="145"/>
                        <a:pt x="145" y="112"/>
                        <a:pt x="145" y="72"/>
                      </a:cubicBezTo>
                      <a:cubicBezTo>
                        <a:pt x="145" y="55"/>
                        <a:pt x="138" y="40"/>
                        <a:pt x="129" y="28"/>
                      </a:cubicBezTo>
                      <a:cubicBezTo>
                        <a:pt x="134" y="22"/>
                        <a:pt x="139" y="17"/>
                        <a:pt x="145" y="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34281" tIns="17141" rIns="34281" bIns="171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675"/>
                </a:p>
              </p:txBody>
            </p:sp>
          </p:grpSp>
        </p:grpSp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xmlns="" id="{4626A0D7-4B21-4EB9-9D13-921A1E79D29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5687581"/>
                </p:ext>
              </p:extLst>
            </p:nvPr>
          </p:nvGraphicFramePr>
          <p:xfrm>
            <a:off x="1759840" y="4443120"/>
            <a:ext cx="6027178" cy="14300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5" name="Equation" r:id="rId6" imgW="4762440" imgH="1130040" progId="Equation.DSMT4">
                    <p:embed/>
                  </p:oleObj>
                </mc:Choice>
                <mc:Fallback>
                  <p:oleObj name="Equation" r:id="rId6" imgW="4762440" imgH="113004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xmlns="" id="{4626A0D7-4B21-4EB9-9D13-921A1E79D29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759840" y="4443120"/>
                          <a:ext cx="6027178" cy="143001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xmlns="" id="{057B9F65-EFFA-4285-B52D-A1AACCA4075B}"/>
                  </a:ext>
                </a:extLst>
              </p:cNvPr>
              <p:cNvSpPr/>
              <p:nvPr/>
            </p:nvSpPr>
            <p:spPr>
              <a:xfrm>
                <a:off x="7614033" y="6145575"/>
                <a:ext cx="168131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2800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057B9F65-EFFA-4285-B52D-A1AACCA407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4033" y="6145575"/>
                <a:ext cx="16813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2">
            <a:extLst>
              <a:ext uri="{FF2B5EF4-FFF2-40B4-BE49-F238E27FC236}">
                <a16:creationId xmlns:a16="http://schemas.microsoft.com/office/drawing/2014/main" xmlns="" id="{6004E629-38C9-4AE4-843B-8739CAD17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495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xmlns="" id="{17134C66-F23B-412A-ACBE-C4AC872CE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390310"/>
              </p:ext>
            </p:extLst>
          </p:nvPr>
        </p:nvGraphicFramePr>
        <p:xfrm>
          <a:off x="2539655" y="2743200"/>
          <a:ext cx="609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33420870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8530347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332238417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4619168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b="1" dirty="0"/>
                        <a:t>A.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vi-VN" b="1" dirty="0"/>
                        <a:t>B.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vi-VN" b="1" dirty="0"/>
                        <a:t>C.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vi-VN" b="1" dirty="0"/>
                        <a:t>D.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3704970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4ED50899-091B-4F34-800E-190D0CDF668E}"/>
              </a:ext>
            </a:extLst>
          </p:cNvPr>
          <p:cNvGrpSpPr/>
          <p:nvPr/>
        </p:nvGrpSpPr>
        <p:grpSpPr>
          <a:xfrm>
            <a:off x="2895600" y="2541589"/>
            <a:ext cx="5105400" cy="598487"/>
            <a:chOff x="1371600" y="2541588"/>
            <a:chExt cx="5105400" cy="598487"/>
          </a:xfrm>
        </p:grpSpPr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xmlns="" id="{0FFA38CE-3B62-4438-94D6-D5152D09545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0235592"/>
                </p:ext>
              </p:extLst>
            </p:nvPr>
          </p:nvGraphicFramePr>
          <p:xfrm>
            <a:off x="1371600" y="2544043"/>
            <a:ext cx="424842" cy="4799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6" name="Equation" r:id="rId10" imgW="355320" imgH="393480" progId="Equation.DSMT4">
                    <p:embed/>
                  </p:oleObj>
                </mc:Choice>
                <mc:Fallback>
                  <p:oleObj name="Equation" r:id="rId10" imgW="355320" imgH="393480" progId="Equation.DSMT4">
                    <p:embed/>
                    <p:pic>
                      <p:nvPicPr>
                        <p:cNvPr id="3" name="Object 2">
                          <a:extLst>
                            <a:ext uri="{FF2B5EF4-FFF2-40B4-BE49-F238E27FC236}">
                              <a16:creationId xmlns:a16="http://schemas.microsoft.com/office/drawing/2014/main" xmlns="" id="{0FFA38CE-3B62-4438-94D6-D5152D09545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371600" y="2544043"/>
                          <a:ext cx="424842" cy="4799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xmlns="" id="{34C396F8-E4E6-4309-B93D-6C24045A792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2362404"/>
                </p:ext>
              </p:extLst>
            </p:nvPr>
          </p:nvGraphicFramePr>
          <p:xfrm>
            <a:off x="2959100" y="2541588"/>
            <a:ext cx="541338" cy="598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7" name="Equation" r:id="rId12" imgW="164880" imgH="203040" progId="Equation.DSMT4">
                    <p:embed/>
                  </p:oleObj>
                </mc:Choice>
                <mc:Fallback>
                  <p:oleObj name="Equation" r:id="rId12" imgW="164880" imgH="20304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xmlns="" id="{34C396F8-E4E6-4309-B93D-6C24045A792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2959100" y="2541588"/>
                          <a:ext cx="541338" cy="5984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xmlns="" id="{E14F536D-DD78-4709-B844-F074EBB7824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8189992"/>
                </p:ext>
              </p:extLst>
            </p:nvPr>
          </p:nvGraphicFramePr>
          <p:xfrm>
            <a:off x="4500563" y="2590800"/>
            <a:ext cx="909637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8" name="Equation" r:id="rId14" imgW="685800" imgH="330120" progId="Equation.DSMT4">
                    <p:embed/>
                  </p:oleObj>
                </mc:Choice>
                <mc:Fallback>
                  <p:oleObj name="Equation" r:id="rId14" imgW="685800" imgH="330120" progId="Equation.DSMT4">
                    <p:embed/>
                    <p:pic>
                      <p:nvPicPr>
                        <p:cNvPr id="5" name="Object 4">
                          <a:extLst>
                            <a:ext uri="{FF2B5EF4-FFF2-40B4-BE49-F238E27FC236}">
                              <a16:creationId xmlns:a16="http://schemas.microsoft.com/office/drawing/2014/main" xmlns="" id="{E14F536D-DD78-4709-B844-F074EBB7824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4500563" y="2590800"/>
                          <a:ext cx="909637" cy="4381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>
              <a:extLst>
                <a:ext uri="{FF2B5EF4-FFF2-40B4-BE49-F238E27FC236}">
                  <a16:creationId xmlns:a16="http://schemas.microsoft.com/office/drawing/2014/main" xmlns="" id="{919F34CA-D8DF-440D-9326-D4E8F10CC39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0218042"/>
                </p:ext>
              </p:extLst>
            </p:nvPr>
          </p:nvGraphicFramePr>
          <p:xfrm>
            <a:off x="6049336" y="2564554"/>
            <a:ext cx="427664" cy="4834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9" name="Equation" r:id="rId16" imgW="291960" imgH="330120" progId="Equation.DSMT4">
                    <p:embed/>
                  </p:oleObj>
                </mc:Choice>
                <mc:Fallback>
                  <p:oleObj name="Equation" r:id="rId16" imgW="291960" imgH="330120" progId="Equation.DSMT4">
                    <p:embed/>
                    <p:pic>
                      <p:nvPicPr>
                        <p:cNvPr id="12" name="Object 11">
                          <a:extLst>
                            <a:ext uri="{FF2B5EF4-FFF2-40B4-BE49-F238E27FC236}">
                              <a16:creationId xmlns:a16="http://schemas.microsoft.com/office/drawing/2014/main" xmlns="" id="{919F34CA-D8DF-440D-9326-D4E8F10CC39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6049336" y="2564554"/>
                          <a:ext cx="427664" cy="48344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" name="Oval 61">
            <a:extLst>
              <a:ext uri="{FF2B5EF4-FFF2-40B4-BE49-F238E27FC236}">
                <a16:creationId xmlns:a16="http://schemas.microsoft.com/office/drawing/2014/main" xmlns="" id="{A11D6779-9418-4D71-8FF6-7D4E707BBB5F}"/>
              </a:ext>
            </a:extLst>
          </p:cNvPr>
          <p:cNvSpPr/>
          <p:nvPr/>
        </p:nvSpPr>
        <p:spPr>
          <a:xfrm>
            <a:off x="7082313" y="2633736"/>
            <a:ext cx="432888" cy="54171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D</a:t>
            </a:r>
            <a:endParaRPr lang="en-US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95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76" grpId="0"/>
      <p:bldP spid="6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666875" y="1734398"/>
            <a:ext cx="8771978" cy="1532833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5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vi-VN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5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</a:p>
            </p:txBody>
          </p:sp>
        </p:grpSp>
      </p:grpSp>
      <p:sp>
        <p:nvSpPr>
          <p:cNvPr id="119" name="Rectangle 118"/>
          <p:cNvSpPr/>
          <p:nvPr/>
        </p:nvSpPr>
        <p:spPr>
          <a:xfrm>
            <a:off x="1976647" y="2000250"/>
            <a:ext cx="8462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+mj-lt"/>
              </a:rPr>
              <a:t>Giá trị của                                                          là:  </a:t>
            </a:r>
          </a:p>
        </p:txBody>
      </p:sp>
      <p:grpSp>
        <p:nvGrpSpPr>
          <p:cNvPr id="59" name="Group 47"/>
          <p:cNvGrpSpPr/>
          <p:nvPr/>
        </p:nvGrpSpPr>
        <p:grpSpPr>
          <a:xfrm>
            <a:off x="1864878" y="762000"/>
            <a:ext cx="3552032" cy="671736"/>
            <a:chOff x="739068" y="1515168"/>
            <a:chExt cx="9473319" cy="1791531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4281" tIns="17141" rIns="34281" bIns="17141" numCol="1" anchor="t" anchorCtr="0" compatLnSpc="1">
              <a:prstTxWarp prst="textNoShape">
                <a:avLst/>
              </a:prstTxWarp>
            </a:bodyPr>
            <a:lstStyle/>
            <a:p>
              <a:endParaRPr lang="en-US" sz="675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791531"/>
              <a:chOff x="739068" y="1515168"/>
              <a:chExt cx="8177919" cy="1791531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2" y="1706054"/>
                <a:ext cx="6784255" cy="1600645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65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0BAA885-0078-497B-A407-D727A2728ABB}"/>
              </a:ext>
            </a:extLst>
          </p:cNvPr>
          <p:cNvGrpSpPr/>
          <p:nvPr/>
        </p:nvGrpSpPr>
        <p:grpSpPr>
          <a:xfrm>
            <a:off x="1986810" y="1922053"/>
            <a:ext cx="8462206" cy="675509"/>
            <a:chOff x="-1059786" y="2929515"/>
            <a:chExt cx="8462206" cy="675509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xmlns="" id="{500C3D47-A1F3-4BDA-8F49-7020DC886AFD}"/>
                </a:ext>
              </a:extLst>
            </p:cNvPr>
            <p:cNvSpPr/>
            <p:nvPr/>
          </p:nvSpPr>
          <p:spPr>
            <a:xfrm>
              <a:off x="-1059786" y="3011848"/>
              <a:ext cx="846220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800" dirty="0">
                  <a:latin typeface="+mj-lt"/>
                </a:rPr>
                <a:t>  </a:t>
              </a:r>
            </a:p>
          </p:txBody>
        </p:sp>
        <p:graphicFrame>
          <p:nvGraphicFramePr>
            <p:cNvPr id="56" name="Object 55">
              <a:extLst>
                <a:ext uri="{FF2B5EF4-FFF2-40B4-BE49-F238E27FC236}">
                  <a16:creationId xmlns:a16="http://schemas.microsoft.com/office/drawing/2014/main" xmlns="" id="{35D58E9A-44AD-49D2-A31F-0BFA12A986D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1360324"/>
                </p:ext>
              </p:extLst>
            </p:nvPr>
          </p:nvGraphicFramePr>
          <p:xfrm>
            <a:off x="967967" y="2929515"/>
            <a:ext cx="4304607" cy="6755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6" name="Equation" r:id="rId4" imgW="3162240" imgH="495000" progId="Equation.DSMT4">
                    <p:embed/>
                  </p:oleObj>
                </mc:Choice>
                <mc:Fallback>
                  <p:oleObj name="Equation" r:id="rId4" imgW="3162240" imgH="495000" progId="Equation.DSMT4">
                    <p:embed/>
                    <p:pic>
                      <p:nvPicPr>
                        <p:cNvPr id="56" name="Object 55">
                          <a:extLst>
                            <a:ext uri="{FF2B5EF4-FFF2-40B4-BE49-F238E27FC236}">
                              <a16:creationId xmlns:a16="http://schemas.microsoft.com/office/drawing/2014/main" xmlns="" id="{35D58E9A-44AD-49D2-A31F-0BFA12A986D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967967" y="2929515"/>
                          <a:ext cx="4304607" cy="67550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C9D39C2-1BB5-4AB6-8588-967B99F1A70D}"/>
              </a:ext>
            </a:extLst>
          </p:cNvPr>
          <p:cNvGrpSpPr/>
          <p:nvPr/>
        </p:nvGrpSpPr>
        <p:grpSpPr>
          <a:xfrm>
            <a:off x="1800183" y="3520380"/>
            <a:ext cx="8299804" cy="2861770"/>
            <a:chOff x="452002" y="3407392"/>
            <a:chExt cx="8299804" cy="2482018"/>
          </a:xfrm>
        </p:grpSpPr>
        <p:grpSp>
          <p:nvGrpSpPr>
            <p:cNvPr id="152" name="Group 151"/>
            <p:cNvGrpSpPr/>
            <p:nvPr/>
          </p:nvGrpSpPr>
          <p:grpSpPr>
            <a:xfrm>
              <a:off x="452002" y="3407392"/>
              <a:ext cx="8299804" cy="2482018"/>
              <a:chOff x="1205494" y="6800371"/>
              <a:chExt cx="22135692" cy="6619576"/>
            </a:xfrm>
          </p:grpSpPr>
          <p:sp>
            <p:nvSpPr>
              <p:cNvPr id="125" name="Rounded Rectangle 124"/>
              <p:cNvSpPr/>
              <p:nvPr/>
            </p:nvSpPr>
            <p:spPr>
              <a:xfrm>
                <a:off x="1205494" y="7112006"/>
                <a:ext cx="22135692" cy="6307941"/>
              </a:xfrm>
              <a:prstGeom prst="roundRect">
                <a:avLst>
                  <a:gd name="adj" fmla="val 2239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vi-VN" sz="32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grpSp>
            <p:nvGrpSpPr>
              <p:cNvPr id="151" name="Group 150"/>
              <p:cNvGrpSpPr/>
              <p:nvPr/>
            </p:nvGrpSpPr>
            <p:grpSpPr>
              <a:xfrm>
                <a:off x="1205494" y="6800371"/>
                <a:ext cx="3765523" cy="929828"/>
                <a:chOff x="1205494" y="6800371"/>
                <a:chExt cx="3765523" cy="929828"/>
              </a:xfrm>
            </p:grpSpPr>
            <p:sp>
              <p:nvSpPr>
                <p:cNvPr id="127" name="Freeform 20"/>
                <p:cNvSpPr>
                  <a:spLocks/>
                </p:cNvSpPr>
                <p:nvPr/>
              </p:nvSpPr>
              <p:spPr bwMode="auto">
                <a:xfrm rot="16200000" flipV="1">
                  <a:off x="2608156" y="5810396"/>
                  <a:ext cx="782727" cy="3056880"/>
                </a:xfrm>
                <a:prstGeom prst="round1Rect">
                  <a:avLst/>
                </a:prstGeom>
                <a:solidFill>
                  <a:schemeClr val="bg1"/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34286" tIns="17143" rIns="34286" bIns="17143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1839270" y="6800371"/>
                  <a:ext cx="3131747" cy="8543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err="1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Bài</a:t>
                  </a:r>
                  <a:r>
                    <a:rPr lang="en-US" b="1" dirty="0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b="1" dirty="0" err="1">
                      <a:solidFill>
                        <a:srgbClr val="FF0000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giải</a:t>
                  </a:r>
                  <a:endParaRPr lang="en-US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29" name="Round Diagonal Corner Rectangle 128"/>
                <p:cNvSpPr/>
                <p:nvPr/>
              </p:nvSpPr>
              <p:spPr>
                <a:xfrm flipV="1">
                  <a:off x="1205494" y="6951957"/>
                  <a:ext cx="774046" cy="775029"/>
                </a:xfrm>
                <a:prstGeom prst="round2Diag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50000"/>
                    </a:schemeClr>
                  </a:solidFill>
                </a:ln>
                <a:effectLst>
                  <a:innerShdw blurRad="114300">
                    <a:prstClr val="black"/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" name="Freeform 15"/>
                <p:cNvSpPr>
                  <a:spLocks noEditPoints="1"/>
                </p:cNvSpPr>
                <p:nvPr/>
              </p:nvSpPr>
              <p:spPr bwMode="auto">
                <a:xfrm>
                  <a:off x="1375232" y="7017843"/>
                  <a:ext cx="501844" cy="640616"/>
                </a:xfrm>
                <a:custGeom>
                  <a:avLst/>
                  <a:gdLst>
                    <a:gd name="T0" fmla="*/ 135 w 145"/>
                    <a:gd name="T1" fmla="*/ 72 h 197"/>
                    <a:gd name="T2" fmla="*/ 72 w 145"/>
                    <a:gd name="T3" fmla="*/ 135 h 197"/>
                    <a:gd name="T4" fmla="*/ 9 w 145"/>
                    <a:gd name="T5" fmla="*/ 72 h 197"/>
                    <a:gd name="T6" fmla="*/ 72 w 145"/>
                    <a:gd name="T7" fmla="*/ 9 h 197"/>
                    <a:gd name="T8" fmla="*/ 115 w 145"/>
                    <a:gd name="T9" fmla="*/ 26 h 197"/>
                    <a:gd name="T10" fmla="*/ 60 w 145"/>
                    <a:gd name="T11" fmla="*/ 82 h 197"/>
                    <a:gd name="T12" fmla="*/ 30 w 145"/>
                    <a:gd name="T13" fmla="*/ 60 h 197"/>
                    <a:gd name="T14" fmla="*/ 20 w 145"/>
                    <a:gd name="T15" fmla="*/ 68 h 197"/>
                    <a:gd name="T16" fmla="*/ 61 w 145"/>
                    <a:gd name="T17" fmla="*/ 126 h 197"/>
                    <a:gd name="T18" fmla="*/ 123 w 145"/>
                    <a:gd name="T19" fmla="*/ 35 h 197"/>
                    <a:gd name="T20" fmla="*/ 135 w 145"/>
                    <a:gd name="T21" fmla="*/ 72 h 197"/>
                    <a:gd name="T22" fmla="*/ 145 w 145"/>
                    <a:gd name="T23" fmla="*/ 12 h 197"/>
                    <a:gd name="T24" fmla="*/ 135 w 145"/>
                    <a:gd name="T25" fmla="*/ 12 h 197"/>
                    <a:gd name="T26" fmla="*/ 123 w 145"/>
                    <a:gd name="T27" fmla="*/ 21 h 197"/>
                    <a:gd name="T28" fmla="*/ 72 w 145"/>
                    <a:gd name="T29" fmla="*/ 0 h 197"/>
                    <a:gd name="T30" fmla="*/ 0 w 145"/>
                    <a:gd name="T31" fmla="*/ 72 h 197"/>
                    <a:gd name="T32" fmla="*/ 30 w 145"/>
                    <a:gd name="T33" fmla="*/ 131 h 197"/>
                    <a:gd name="T34" fmla="*/ 7 w 145"/>
                    <a:gd name="T35" fmla="*/ 175 h 197"/>
                    <a:gd name="T36" fmla="*/ 13 w 145"/>
                    <a:gd name="T37" fmla="*/ 193 h 197"/>
                    <a:gd name="T38" fmla="*/ 32 w 145"/>
                    <a:gd name="T39" fmla="*/ 187 h 197"/>
                    <a:gd name="T40" fmla="*/ 51 w 145"/>
                    <a:gd name="T41" fmla="*/ 141 h 197"/>
                    <a:gd name="T42" fmla="*/ 51 w 145"/>
                    <a:gd name="T43" fmla="*/ 141 h 197"/>
                    <a:gd name="T44" fmla="*/ 72 w 145"/>
                    <a:gd name="T45" fmla="*/ 145 h 197"/>
                    <a:gd name="T46" fmla="*/ 145 w 145"/>
                    <a:gd name="T47" fmla="*/ 72 h 197"/>
                    <a:gd name="T48" fmla="*/ 129 w 145"/>
                    <a:gd name="T49" fmla="*/ 28 h 197"/>
                    <a:gd name="T50" fmla="*/ 145 w 145"/>
                    <a:gd name="T51" fmla="*/ 12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45" h="197">
                      <a:moveTo>
                        <a:pt x="135" y="72"/>
                      </a:moveTo>
                      <a:cubicBezTo>
                        <a:pt x="135" y="107"/>
                        <a:pt x="107" y="135"/>
                        <a:pt x="72" y="135"/>
                      </a:cubicBezTo>
                      <a:cubicBezTo>
                        <a:pt x="37" y="135"/>
                        <a:pt x="9" y="107"/>
                        <a:pt x="9" y="72"/>
                      </a:cubicBezTo>
                      <a:cubicBezTo>
                        <a:pt x="9" y="37"/>
                        <a:pt x="37" y="9"/>
                        <a:pt x="72" y="9"/>
                      </a:cubicBezTo>
                      <a:cubicBezTo>
                        <a:pt x="89" y="9"/>
                        <a:pt x="104" y="15"/>
                        <a:pt x="115" y="26"/>
                      </a:cubicBezTo>
                      <a:cubicBezTo>
                        <a:pt x="101" y="38"/>
                        <a:pt x="80" y="57"/>
                        <a:pt x="60" y="82"/>
                      </a:cubicBezTo>
                      <a:cubicBezTo>
                        <a:pt x="50" y="74"/>
                        <a:pt x="40" y="67"/>
                        <a:pt x="30" y="60"/>
                      </a:cubicBezTo>
                      <a:cubicBezTo>
                        <a:pt x="26" y="63"/>
                        <a:pt x="24" y="65"/>
                        <a:pt x="20" y="68"/>
                      </a:cubicBezTo>
                      <a:cubicBezTo>
                        <a:pt x="34" y="88"/>
                        <a:pt x="47" y="107"/>
                        <a:pt x="61" y="126"/>
                      </a:cubicBezTo>
                      <a:cubicBezTo>
                        <a:pt x="80" y="95"/>
                        <a:pt x="99" y="63"/>
                        <a:pt x="123" y="35"/>
                      </a:cubicBezTo>
                      <a:cubicBezTo>
                        <a:pt x="130" y="45"/>
                        <a:pt x="135" y="58"/>
                        <a:pt x="135" y="72"/>
                      </a:cubicBezTo>
                      <a:close/>
                      <a:moveTo>
                        <a:pt x="145" y="12"/>
                      </a:moveTo>
                      <a:cubicBezTo>
                        <a:pt x="141" y="12"/>
                        <a:pt x="138" y="12"/>
                        <a:pt x="135" y="12"/>
                      </a:cubicBezTo>
                      <a:cubicBezTo>
                        <a:pt x="135" y="12"/>
                        <a:pt x="130" y="15"/>
                        <a:pt x="123" y="21"/>
                      </a:cubicBezTo>
                      <a:cubicBezTo>
                        <a:pt x="110" y="8"/>
                        <a:pt x="92" y="0"/>
                        <a:pt x="72" y="0"/>
                      </a:cubicBezTo>
                      <a:cubicBezTo>
                        <a:pt x="32" y="0"/>
                        <a:pt x="0" y="32"/>
                        <a:pt x="0" y="72"/>
                      </a:cubicBezTo>
                      <a:cubicBezTo>
                        <a:pt x="0" y="97"/>
                        <a:pt x="11" y="118"/>
                        <a:pt x="30" y="131"/>
                      </a:cubicBezTo>
                      <a:cubicBezTo>
                        <a:pt x="7" y="175"/>
                        <a:pt x="7" y="175"/>
                        <a:pt x="7" y="175"/>
                      </a:cubicBezTo>
                      <a:cubicBezTo>
                        <a:pt x="3" y="182"/>
                        <a:pt x="6" y="190"/>
                        <a:pt x="13" y="193"/>
                      </a:cubicBezTo>
                      <a:cubicBezTo>
                        <a:pt x="20" y="197"/>
                        <a:pt x="28" y="194"/>
                        <a:pt x="32" y="187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1" y="141"/>
                        <a:pt x="51" y="141"/>
                        <a:pt x="51" y="141"/>
                      </a:cubicBezTo>
                      <a:cubicBezTo>
                        <a:pt x="58" y="143"/>
                        <a:pt x="65" y="145"/>
                        <a:pt x="72" y="145"/>
                      </a:cubicBezTo>
                      <a:cubicBezTo>
                        <a:pt x="112" y="145"/>
                        <a:pt x="145" y="112"/>
                        <a:pt x="145" y="72"/>
                      </a:cubicBezTo>
                      <a:cubicBezTo>
                        <a:pt x="145" y="55"/>
                        <a:pt x="138" y="40"/>
                        <a:pt x="129" y="28"/>
                      </a:cubicBezTo>
                      <a:cubicBezTo>
                        <a:pt x="134" y="22"/>
                        <a:pt x="139" y="17"/>
                        <a:pt x="145" y="1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34281" tIns="17141" rIns="34281" bIns="17141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675"/>
                </a:p>
              </p:txBody>
            </p:sp>
          </p:grpSp>
        </p:grpSp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xmlns="" id="{4626A0D7-4B21-4EB9-9D13-921A1E79D29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8834176"/>
                </p:ext>
              </p:extLst>
            </p:nvPr>
          </p:nvGraphicFramePr>
          <p:xfrm>
            <a:off x="1797862" y="3844563"/>
            <a:ext cx="5698889" cy="13966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7" name="Equation" r:id="rId6" imgW="4660560" imgH="1143000" progId="Equation.DSMT4">
                    <p:embed/>
                  </p:oleObj>
                </mc:Choice>
                <mc:Fallback>
                  <p:oleObj name="Equation" r:id="rId6" imgW="4660560" imgH="114300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xmlns="" id="{4626A0D7-4B21-4EB9-9D13-921A1E79D29B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1797862" y="3844563"/>
                          <a:ext cx="5698889" cy="139668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xmlns="" id="{057B9F65-EFFA-4285-B52D-A1AACCA4075B}"/>
                  </a:ext>
                </a:extLst>
              </p:cNvPr>
              <p:cNvSpPr/>
              <p:nvPr/>
            </p:nvSpPr>
            <p:spPr>
              <a:xfrm>
                <a:off x="7919884" y="5801380"/>
                <a:ext cx="168131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800" b="1" spc="-56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2800" b="1" spc="-5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057B9F65-EFFA-4285-B52D-A1AACCA407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884" y="5801380"/>
                <a:ext cx="168131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7" name="Picture 2">
            <a:extLst>
              <a:ext uri="{FF2B5EF4-FFF2-40B4-BE49-F238E27FC236}">
                <a16:creationId xmlns:a16="http://schemas.microsoft.com/office/drawing/2014/main" xmlns="" id="{6004E629-38C9-4AE4-843B-8739CAD17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495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xmlns="" id="{17134C66-F23B-412A-ACBE-C4AC872CE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517750"/>
              </p:ext>
            </p:extLst>
          </p:nvPr>
        </p:nvGraphicFramePr>
        <p:xfrm>
          <a:off x="2539655" y="2743200"/>
          <a:ext cx="609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33420870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8530347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332238417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4619168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b="1" dirty="0"/>
                        <a:t>A.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vi-VN" b="1" dirty="0"/>
                        <a:t>B.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vi-VN" b="1" dirty="0"/>
                        <a:t>C.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vi-VN" b="1" dirty="0"/>
                        <a:t>D.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3704970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4ED50899-091B-4F34-800E-190D0CDF668E}"/>
              </a:ext>
            </a:extLst>
          </p:cNvPr>
          <p:cNvGrpSpPr/>
          <p:nvPr/>
        </p:nvGrpSpPr>
        <p:grpSpPr>
          <a:xfrm>
            <a:off x="2863016" y="2612867"/>
            <a:ext cx="5058364" cy="496293"/>
            <a:chOff x="1339016" y="2612866"/>
            <a:chExt cx="5058364" cy="496293"/>
          </a:xfrm>
        </p:grpSpPr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xmlns="" id="{0FFA38CE-3B62-4438-94D6-D5152D09545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256598"/>
                </p:ext>
              </p:extLst>
            </p:nvPr>
          </p:nvGraphicFramePr>
          <p:xfrm>
            <a:off x="1339016" y="2612866"/>
            <a:ext cx="763588" cy="4958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8" name="Equation" r:id="rId10" imgW="279360" imgH="177480" progId="Equation.DSMT4">
                    <p:embed/>
                  </p:oleObj>
                </mc:Choice>
                <mc:Fallback>
                  <p:oleObj name="Equation" r:id="rId10" imgW="279360" imgH="177480" progId="Equation.DSMT4">
                    <p:embed/>
                    <p:pic>
                      <p:nvPicPr>
                        <p:cNvPr id="3" name="Object 2">
                          <a:extLst>
                            <a:ext uri="{FF2B5EF4-FFF2-40B4-BE49-F238E27FC236}">
                              <a16:creationId xmlns:a16="http://schemas.microsoft.com/office/drawing/2014/main" xmlns="" id="{0FFA38CE-3B62-4438-94D6-D5152D09545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339016" y="2612866"/>
                          <a:ext cx="763588" cy="49583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xmlns="" id="{34C396F8-E4E6-4309-B93D-6C24045A792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9820159"/>
                </p:ext>
              </p:extLst>
            </p:nvPr>
          </p:nvGraphicFramePr>
          <p:xfrm>
            <a:off x="2868694" y="2632908"/>
            <a:ext cx="567171" cy="476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9" name="Equation" r:id="rId12" imgW="190440" imgH="177480" progId="Equation.DSMT4">
                    <p:embed/>
                  </p:oleObj>
                </mc:Choice>
                <mc:Fallback>
                  <p:oleObj name="Equation" r:id="rId12" imgW="190440" imgH="17748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xmlns="" id="{34C396F8-E4E6-4309-B93D-6C24045A792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2868694" y="2632908"/>
                          <a:ext cx="567171" cy="4762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xmlns="" id="{E14F536D-DD78-4709-B844-F074EBB7824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13029708"/>
                </p:ext>
              </p:extLst>
            </p:nvPr>
          </p:nvGraphicFramePr>
          <p:xfrm>
            <a:off x="4435475" y="2708274"/>
            <a:ext cx="623888" cy="369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0" name="Equation" r:id="rId14" imgW="469800" imgH="279360" progId="Equation.DSMT4">
                    <p:embed/>
                  </p:oleObj>
                </mc:Choice>
                <mc:Fallback>
                  <p:oleObj name="Equation" r:id="rId14" imgW="469800" imgH="279360" progId="Equation.DSMT4">
                    <p:embed/>
                    <p:pic>
                      <p:nvPicPr>
                        <p:cNvPr id="5" name="Object 4">
                          <a:extLst>
                            <a:ext uri="{FF2B5EF4-FFF2-40B4-BE49-F238E27FC236}">
                              <a16:creationId xmlns:a16="http://schemas.microsoft.com/office/drawing/2014/main" xmlns="" id="{E14F536D-DD78-4709-B844-F074EBB7824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4435475" y="2708274"/>
                          <a:ext cx="623888" cy="3698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>
              <a:extLst>
                <a:ext uri="{FF2B5EF4-FFF2-40B4-BE49-F238E27FC236}">
                  <a16:creationId xmlns:a16="http://schemas.microsoft.com/office/drawing/2014/main" xmlns="" id="{919F34CA-D8DF-440D-9326-D4E8F10CC39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0562021"/>
                </p:ext>
              </p:extLst>
            </p:nvPr>
          </p:nvGraphicFramePr>
          <p:xfrm>
            <a:off x="5943600" y="2667000"/>
            <a:ext cx="453780" cy="4159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1" name="Equation" r:id="rId16" imgW="304560" imgH="279360" progId="Equation.DSMT4">
                    <p:embed/>
                  </p:oleObj>
                </mc:Choice>
                <mc:Fallback>
                  <p:oleObj name="Equation" r:id="rId16" imgW="304560" imgH="279360" progId="Equation.DSMT4">
                    <p:embed/>
                    <p:pic>
                      <p:nvPicPr>
                        <p:cNvPr id="12" name="Object 11">
                          <a:extLst>
                            <a:ext uri="{FF2B5EF4-FFF2-40B4-BE49-F238E27FC236}">
                              <a16:creationId xmlns:a16="http://schemas.microsoft.com/office/drawing/2014/main" xmlns="" id="{919F34CA-D8DF-440D-9326-D4E8F10CC39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5943600" y="2667000"/>
                          <a:ext cx="453780" cy="41596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" name="Oval 61">
            <a:extLst>
              <a:ext uri="{FF2B5EF4-FFF2-40B4-BE49-F238E27FC236}">
                <a16:creationId xmlns:a16="http://schemas.microsoft.com/office/drawing/2014/main" xmlns="" id="{A11D6779-9418-4D71-8FF6-7D4E707BBB5F}"/>
              </a:ext>
            </a:extLst>
          </p:cNvPr>
          <p:cNvSpPr/>
          <p:nvPr/>
        </p:nvSpPr>
        <p:spPr>
          <a:xfrm>
            <a:off x="5562600" y="2667001"/>
            <a:ext cx="432888" cy="541717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+mj-lt"/>
              </a:rPr>
              <a:t>C</a:t>
            </a:r>
            <a:endParaRPr lang="en-US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781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76" grpId="0"/>
      <p:bldP spid="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524001" y="1600201"/>
            <a:ext cx="22018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>
                <a:latin typeface="Times New Roman" pitchFamily="18" charset="0"/>
              </a:rPr>
              <a:t>(a+b)</a:t>
            </a:r>
            <a:r>
              <a:rPr lang="en-US" altLang="en-US" sz="4000" b="1" baseline="30000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en-US" altLang="en-US" sz="4000" b="1" baseline="30000">
                <a:latin typeface="Times New Roman" pitchFamily="18" charset="0"/>
              </a:rPr>
              <a:t> </a:t>
            </a:r>
            <a:r>
              <a:rPr lang="en-US" altLang="en-US" sz="4000" b="1">
                <a:latin typeface="Times New Roman" pitchFamily="18" charset="0"/>
              </a:rPr>
              <a:t>=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962400" y="1508126"/>
            <a:ext cx="68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a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91000" y="1417639"/>
            <a:ext cx="342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itchFamily="18" charset="0"/>
              </a:rPr>
              <a:t>n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411663" y="1566863"/>
            <a:ext cx="685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b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632325" y="1377951"/>
            <a:ext cx="342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o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791200" y="1517651"/>
            <a:ext cx="68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a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019801" y="1417639"/>
            <a:ext cx="855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itchFamily="18" charset="0"/>
              </a:rPr>
              <a:t>n-1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477000" y="1514476"/>
            <a:ext cx="68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b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684963" y="1403351"/>
            <a:ext cx="342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827588" y="1566863"/>
            <a:ext cx="5953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+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040063" y="2609851"/>
            <a:ext cx="68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+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577388" y="1627188"/>
            <a:ext cx="685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…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313238" y="2546351"/>
            <a:ext cx="68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a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618039" y="2446339"/>
            <a:ext cx="854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itchFamily="18" charset="0"/>
              </a:rPr>
              <a:t>n-k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200650" y="2543176"/>
            <a:ext cx="68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b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395913" y="2446339"/>
            <a:ext cx="342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k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795964" y="2632076"/>
            <a:ext cx="4159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+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019800" y="2514601"/>
            <a:ext cx="381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…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9151938" y="1541463"/>
            <a:ext cx="4619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+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477001" y="2654301"/>
            <a:ext cx="4476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+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7643813" y="2603501"/>
            <a:ext cx="68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a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789864" y="2427289"/>
            <a:ext cx="854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itchFamily="18" charset="0"/>
              </a:rPr>
              <a:t>n-n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7648575" y="2609851"/>
            <a:ext cx="68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b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864475" y="2466976"/>
            <a:ext cx="342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8793164" y="2703514"/>
            <a:ext cx="769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B050"/>
                </a:solidFill>
                <a:latin typeface="Times New Roman" pitchFamily="18" charset="0"/>
              </a:rPr>
              <a:t>(1)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6877050" y="1582738"/>
            <a:ext cx="285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+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7848600" y="1465263"/>
            <a:ext cx="685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a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8077201" y="1325564"/>
            <a:ext cx="855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itchFamily="18" charset="0"/>
              </a:rPr>
              <a:t>n-2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8610600" y="1508126"/>
            <a:ext cx="685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itchFamily="18" charset="0"/>
              </a:rPr>
              <a:t>b</a:t>
            </a:r>
          </a:p>
        </p:txBody>
      </p:sp>
      <p:sp>
        <p:nvSpPr>
          <p:cNvPr id="62" name="Text Box 11"/>
          <p:cNvSpPr txBox="1">
            <a:spLocks noChangeArrowheads="1"/>
          </p:cNvSpPr>
          <p:nvPr/>
        </p:nvSpPr>
        <p:spPr bwMode="auto">
          <a:xfrm>
            <a:off x="1566863" y="3689351"/>
            <a:ext cx="853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Công thức </a:t>
            </a:r>
            <a:r>
              <a:rPr lang="en-US" altLang="en-US" sz="2800" b="1">
                <a:solidFill>
                  <a:srgbClr val="00B050"/>
                </a:solidFill>
                <a:latin typeface="Times New Roman" pitchFamily="18" charset="0"/>
              </a:rPr>
              <a:t>(1)</a:t>
            </a:r>
            <a:r>
              <a:rPr lang="en-US" altLang="en-US" sz="2800" b="1">
                <a:latin typeface="Times New Roman" pitchFamily="18" charset="0"/>
              </a:rPr>
              <a:t> được gọi là công thức nhị thức Newton:</a:t>
            </a:r>
          </a:p>
        </p:txBody>
      </p:sp>
      <p:sp>
        <p:nvSpPr>
          <p:cNvPr id="57" name="Text Box 94"/>
          <p:cNvSpPr txBox="1">
            <a:spLocks noChangeArrowheads="1"/>
          </p:cNvSpPr>
          <p:nvPr/>
        </p:nvSpPr>
        <p:spPr bwMode="auto">
          <a:xfrm>
            <a:off x="1981200" y="4537076"/>
            <a:ext cx="3219450" cy="52387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Số hạng tổng quát:</a:t>
            </a:r>
          </a:p>
        </p:txBody>
      </p:sp>
      <p:graphicFrame>
        <p:nvGraphicFramePr>
          <p:cNvPr id="64" name="Object 39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5097464" y="4708526"/>
          <a:ext cx="5265737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4" imgW="1002865" imgH="241195" progId="Equation.DSMT4">
                  <p:embed/>
                </p:oleObj>
              </mc:Choice>
              <mc:Fallback>
                <p:oleObj name="Equation" r:id="rId4" imgW="1002865" imgH="241195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464" y="4708526"/>
                        <a:ext cx="5265737" cy="124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Rounded Rectangle 64"/>
          <p:cNvSpPr/>
          <p:nvPr/>
        </p:nvSpPr>
        <p:spPr>
          <a:xfrm>
            <a:off x="5610306" y="4516130"/>
            <a:ext cx="4829095" cy="1588172"/>
          </a:xfrm>
          <a:prstGeom prst="roundRect">
            <a:avLst/>
          </a:prstGeom>
          <a:noFill/>
          <a:ln>
            <a:solidFill>
              <a:srgbClr val="92D05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6" name="Text Box 93"/>
          <p:cNvSpPr txBox="1">
            <a:spLocks noChangeArrowheads="1"/>
          </p:cNvSpPr>
          <p:nvPr/>
        </p:nvSpPr>
        <p:spPr bwMode="auto">
          <a:xfrm>
            <a:off x="2057400" y="5807076"/>
            <a:ext cx="3182938" cy="52387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 Số hạng thứ k+1 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3619501" y="2436814"/>
            <a:ext cx="2265363" cy="892175"/>
          </a:xfrm>
          <a:prstGeom prst="wedgeRectCallout">
            <a:avLst>
              <a:gd name="adj1" fmla="val -32688"/>
              <a:gd name="adj2" fmla="val 171409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4" name="Object 45"/>
          <p:cNvGraphicFramePr>
            <a:graphicFrameLocks noChangeAspect="1"/>
          </p:cNvGraphicFramePr>
          <p:nvPr/>
        </p:nvGraphicFramePr>
        <p:xfrm>
          <a:off x="3602039" y="2324101"/>
          <a:ext cx="873125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6" imgW="203112" imgH="241195" progId="Equation.DSMT4">
                  <p:embed/>
                </p:oleObj>
              </mc:Choice>
              <mc:Fallback>
                <p:oleObj name="Equation" r:id="rId6" imgW="203112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2039" y="2324101"/>
                        <a:ext cx="873125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6"/>
          <p:cNvGraphicFramePr>
            <a:graphicFrameLocks noChangeAspect="1"/>
          </p:cNvGraphicFramePr>
          <p:nvPr/>
        </p:nvGraphicFramePr>
        <p:xfrm>
          <a:off x="5175251" y="1276351"/>
          <a:ext cx="817563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8" imgW="190417" imgH="241195" progId="Equation.DSMT4">
                  <p:embed/>
                </p:oleObj>
              </mc:Choice>
              <mc:Fallback>
                <p:oleObj name="Equation" r:id="rId8" imgW="190417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1" y="1276351"/>
                        <a:ext cx="817563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7"/>
          <p:cNvGraphicFramePr>
            <a:graphicFrameLocks noChangeAspect="1"/>
          </p:cNvGraphicFramePr>
          <p:nvPr/>
        </p:nvGraphicFramePr>
        <p:xfrm>
          <a:off x="7162801" y="1320800"/>
          <a:ext cx="873125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10" imgW="203112" imgH="241195" progId="Equation.DSMT4">
                  <p:embed/>
                </p:oleObj>
              </mc:Choice>
              <mc:Fallback>
                <p:oleObj name="Equation" r:id="rId10" imgW="203112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1" y="1320800"/>
                        <a:ext cx="873125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8"/>
          <p:cNvGraphicFramePr>
            <a:graphicFrameLocks noChangeAspect="1"/>
          </p:cNvGraphicFramePr>
          <p:nvPr/>
        </p:nvGraphicFramePr>
        <p:xfrm>
          <a:off x="3276601" y="1323975"/>
          <a:ext cx="873125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12" imgW="203112" imgH="241195" progId="Equation.DSMT4">
                  <p:embed/>
                </p:oleObj>
              </mc:Choice>
              <mc:Fallback>
                <p:oleObj name="Equation" r:id="rId12" imgW="203112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1" y="1323975"/>
                        <a:ext cx="873125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896" name="Object 49"/>
          <p:cNvGraphicFramePr>
            <a:graphicFrameLocks noChangeAspect="1"/>
          </p:cNvGraphicFramePr>
          <p:nvPr/>
        </p:nvGraphicFramePr>
        <p:xfrm>
          <a:off x="6823076" y="2314575"/>
          <a:ext cx="873125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14" imgW="203112" imgH="241195" progId="Equation.DSMT4">
                  <p:embed/>
                </p:oleObj>
              </mc:Choice>
              <mc:Fallback>
                <p:oleObj name="Equation" r:id="rId14" imgW="203112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3076" y="2314575"/>
                        <a:ext cx="873125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 Box 93"/>
          <p:cNvSpPr txBox="1">
            <a:spLocks noChangeArrowheads="1"/>
          </p:cNvSpPr>
          <p:nvPr/>
        </p:nvSpPr>
        <p:spPr bwMode="auto">
          <a:xfrm>
            <a:off x="2743200" y="5165726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 Hoặc 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8863013" y="1336676"/>
            <a:ext cx="68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0" name="Action Button: Help 9">
            <a:hlinkClick r:id="" action="ppaction://hlinkshowjump?jump=nextslide" highlightClick="1"/>
          </p:cNvPr>
          <p:cNvSpPr/>
          <p:nvPr/>
        </p:nvSpPr>
        <p:spPr>
          <a:xfrm>
            <a:off x="9839326" y="6435725"/>
            <a:ext cx="523875" cy="28575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55" name="Picture 2">
            <a:extLst>
              <a:ext uri="{FF2B5EF4-FFF2-40B4-BE49-F238E27FC236}">
                <a16:creationId xmlns:a16="http://schemas.microsoft.com/office/drawing/2014/main" xmlns="" id="{FBD52162-4C32-4965-B8E4-65AFC98C5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18960C35-CE7E-4B95-A635-03929FD261BD}"/>
              </a:ext>
            </a:extLst>
          </p:cNvPr>
          <p:cNvGrpSpPr/>
          <p:nvPr/>
        </p:nvGrpSpPr>
        <p:grpSpPr>
          <a:xfrm>
            <a:off x="1720850" y="860754"/>
            <a:ext cx="7350126" cy="523220"/>
            <a:chOff x="196850" y="860754"/>
            <a:chExt cx="7350126" cy="523220"/>
          </a:xfrm>
        </p:grpSpPr>
        <p:sp>
          <p:nvSpPr>
            <p:cNvPr id="80898" name="Text Box 2"/>
            <p:cNvSpPr txBox="1">
              <a:spLocks noChangeArrowheads="1"/>
            </p:cNvSpPr>
            <p:nvPr/>
          </p:nvSpPr>
          <p:spPr bwMode="auto">
            <a:xfrm>
              <a:off x="196850" y="860754"/>
              <a:ext cx="735012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vi-VN" altLang="en-US" sz="2800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itchFamily="18" charset="0"/>
                </a:rPr>
                <a:t>         CÔNG THỨC NHỊ THỨC NIU-TƠN:</a:t>
              </a:r>
              <a:endParaRPr lang="en-US" alt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" name="Rectangle: Diagonal Corners Rounded 1">
              <a:extLst>
                <a:ext uri="{FF2B5EF4-FFF2-40B4-BE49-F238E27FC236}">
                  <a16:creationId xmlns:a16="http://schemas.microsoft.com/office/drawing/2014/main" xmlns="" id="{2300DE40-64CE-4A0D-B029-4784B415AA54}"/>
                </a:ext>
              </a:extLst>
            </p:cNvPr>
            <p:cNvSpPr/>
            <p:nvPr/>
          </p:nvSpPr>
          <p:spPr>
            <a:xfrm>
              <a:off x="587365" y="912813"/>
              <a:ext cx="388938" cy="363537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2400" b="1" dirty="0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9090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80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80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80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 nodeType="clickPar">
                      <p:stCondLst>
                        <p:cond delay="indefinite"/>
                      </p:stCondLst>
                      <p:childTnLst>
                        <p:par>
                          <p:cTn id="2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4" grpId="1"/>
      <p:bldP spid="15" grpId="0"/>
      <p:bldP spid="15" grpId="1"/>
      <p:bldP spid="19" grpId="0"/>
      <p:bldP spid="20" grpId="0"/>
      <p:bldP spid="21" grpId="0"/>
      <p:bldP spid="22" grpId="0"/>
      <p:bldP spid="22" grpId="1"/>
      <p:bldP spid="23" grpId="0"/>
      <p:bldP spid="24" grpId="0"/>
      <p:bldP spid="25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47" grpId="0"/>
      <p:bldP spid="47" grpId="1"/>
      <p:bldP spid="48" grpId="0"/>
      <p:bldP spid="48" grpId="1"/>
      <p:bldP spid="49" grpId="0"/>
      <p:bldP spid="50" grpId="0"/>
      <p:bldP spid="51" grpId="0"/>
      <p:bldP spid="52" grpId="0"/>
      <p:bldP spid="58" grpId="0"/>
      <p:bldP spid="59" grpId="0"/>
      <p:bldP spid="61" grpId="0"/>
      <p:bldP spid="62" grpId="0"/>
      <p:bldP spid="57" grpId="0" animBg="1"/>
      <p:bldP spid="66" grpId="0" animBg="1"/>
      <p:bldP spid="3" grpId="0" animBg="1"/>
      <p:bldP spid="53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1881188" y="2463800"/>
            <a:ext cx="55626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700" b="1" dirty="0">
                <a:latin typeface=".VnTime" pitchFamily="34" charset="0"/>
              </a:rPr>
              <a:t>a) </a:t>
            </a:r>
            <a:r>
              <a:rPr lang="en-US" altLang="en-US" sz="2700" dirty="0" err="1">
                <a:latin typeface="Times New Roman" pitchFamily="18" charset="0"/>
              </a:rPr>
              <a:t>Số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các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số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hạng</a:t>
            </a:r>
            <a:r>
              <a:rPr lang="en-US" altLang="en-US" sz="2700" dirty="0">
                <a:latin typeface="Times New Roman" pitchFamily="18" charset="0"/>
              </a:rPr>
              <a:t>  </a:t>
            </a:r>
            <a:r>
              <a:rPr lang="en-US" altLang="en-US" sz="2700" dirty="0" err="1">
                <a:latin typeface="Times New Roman" pitchFamily="18" charset="0"/>
              </a:rPr>
              <a:t>là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b="1" u="sng" dirty="0">
                <a:latin typeface="Times New Roman" pitchFamily="18" charset="0"/>
              </a:rPr>
              <a:t>n+1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1828800" y="3124200"/>
            <a:ext cx="86121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7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altLang="en-US" sz="270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alt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altLang="en-US" sz="2700" dirty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altLang="en-US" sz="27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7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7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7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altLang="en-US" sz="27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7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7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7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7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700" b="1" dirty="0" err="1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altLang="en-US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700" b="1" dirty="0" err="1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altLang="en-US" sz="2700" dirty="0"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1789113" y="5095876"/>
            <a:ext cx="8686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700" b="1" dirty="0">
                <a:latin typeface=".VnTime" pitchFamily="34" charset="0"/>
              </a:rPr>
              <a:t>d) </a:t>
            </a:r>
            <a:r>
              <a:rPr lang="en-US" altLang="en-US" sz="2700" b="1" dirty="0" err="1">
                <a:solidFill>
                  <a:srgbClr val="0000CC"/>
                </a:solidFill>
                <a:latin typeface="Times New Roman" pitchFamily="18" charset="0"/>
              </a:rPr>
              <a:t>Các</a:t>
            </a:r>
            <a:r>
              <a:rPr lang="en-US" altLang="en-US" sz="27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700" b="1" dirty="0" err="1">
                <a:solidFill>
                  <a:srgbClr val="0000CC"/>
                </a:solidFill>
                <a:latin typeface="Times New Roman" pitchFamily="18" charset="0"/>
              </a:rPr>
              <a:t>hệ</a:t>
            </a:r>
            <a:r>
              <a:rPr lang="en-US" altLang="en-US" sz="27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700" b="1" dirty="0" err="1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altLang="en-US" sz="27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của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mỗi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cặp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số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hạng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cách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đều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hai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số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hạng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đầu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và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cuối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thì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b="1" dirty="0" err="1">
                <a:latin typeface="Times New Roman" pitchFamily="18" charset="0"/>
              </a:rPr>
              <a:t>bằng</a:t>
            </a:r>
            <a:r>
              <a:rPr lang="en-US" altLang="en-US" sz="2700" b="1" dirty="0">
                <a:latin typeface="Times New Roman" pitchFamily="18" charset="0"/>
              </a:rPr>
              <a:t> </a:t>
            </a:r>
            <a:r>
              <a:rPr lang="en-US" altLang="en-US" sz="2700" b="1" dirty="0" err="1">
                <a:latin typeface="Times New Roman" pitchFamily="18" charset="0"/>
              </a:rPr>
              <a:t>nhau</a:t>
            </a:r>
            <a:r>
              <a:rPr lang="en-US" altLang="en-US" sz="2700" dirty="0">
                <a:latin typeface="Times New Roman" pitchFamily="18" charset="0"/>
              </a:rPr>
              <a:t>. 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3336926" y="1854200"/>
            <a:ext cx="50450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công </a:t>
            </a:r>
            <a:r>
              <a:rPr lang="en-US" alt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(1):</a:t>
            </a:r>
            <a:endParaRPr lang="en-US" altLang="en-US" sz="2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41" name="Text Box 45"/>
          <p:cNvSpPr txBox="1">
            <a:spLocks noChangeArrowheads="1"/>
          </p:cNvSpPr>
          <p:nvPr/>
        </p:nvSpPr>
        <p:spPr bwMode="auto">
          <a:xfrm>
            <a:off x="2097088" y="1244600"/>
            <a:ext cx="14478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7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altLang="en-US" sz="27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r>
              <a:rPr lang="en-US" altLang="en-US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7415" name="Object 7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524000" y="3819525"/>
          <a:ext cx="1143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19525"/>
                        <a:ext cx="114300" cy="20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94" name="Text Box 98"/>
          <p:cNvSpPr txBox="1">
            <a:spLocks noChangeArrowheads="1"/>
          </p:cNvSpPr>
          <p:nvPr/>
        </p:nvSpPr>
        <p:spPr bwMode="auto">
          <a:xfrm>
            <a:off x="4419600" y="3683000"/>
            <a:ext cx="51054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700" b="1">
                <a:solidFill>
                  <a:srgbClr val="0000CC"/>
                </a:solidFill>
                <a:latin typeface="Times New Roman" pitchFamily="18" charset="0"/>
              </a:rPr>
              <a:t>          số mũ của</a:t>
            </a:r>
            <a:r>
              <a:rPr lang="en-US" altLang="en-US" sz="2700" b="1" i="1">
                <a:solidFill>
                  <a:srgbClr val="0000CC"/>
                </a:solidFill>
                <a:latin typeface="Times New Roman" pitchFamily="18" charset="0"/>
              </a:rPr>
              <a:t> b</a:t>
            </a:r>
            <a:r>
              <a:rPr lang="en-US" altLang="en-US" sz="2700" b="1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700" b="1">
                <a:latin typeface="Times New Roman" pitchFamily="18" charset="0"/>
              </a:rPr>
              <a:t>tăng dần .</a:t>
            </a:r>
            <a:r>
              <a:rPr lang="en-US" altLang="en-US" sz="2700">
                <a:latin typeface="Times New Roman" pitchFamily="18" charset="0"/>
              </a:rPr>
              <a:t> </a:t>
            </a:r>
          </a:p>
        </p:txBody>
      </p:sp>
      <p:sp>
        <p:nvSpPr>
          <p:cNvPr id="29795" name="Text Box 99"/>
          <p:cNvSpPr txBox="1">
            <a:spLocks noChangeArrowheads="1"/>
          </p:cNvSpPr>
          <p:nvPr/>
        </p:nvSpPr>
        <p:spPr bwMode="auto">
          <a:xfrm>
            <a:off x="1770063" y="4445000"/>
            <a:ext cx="89074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700" b="1" dirty="0">
                <a:latin typeface="Times New Roman" pitchFamily="18" charset="0"/>
              </a:rPr>
              <a:t>c)</a:t>
            </a:r>
            <a:r>
              <a:rPr lang="en-US" altLang="en-US" sz="2700" b="1" dirty="0" err="1">
                <a:solidFill>
                  <a:srgbClr val="0000CC"/>
                </a:solidFill>
                <a:latin typeface="Times New Roman" pitchFamily="18" charset="0"/>
              </a:rPr>
              <a:t>Tổng</a:t>
            </a:r>
            <a:r>
              <a:rPr lang="en-US" altLang="en-US" sz="27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700" b="1" dirty="0" err="1">
                <a:solidFill>
                  <a:srgbClr val="0000CC"/>
                </a:solidFill>
                <a:latin typeface="Times New Roman" pitchFamily="18" charset="0"/>
              </a:rPr>
              <a:t>các</a:t>
            </a:r>
            <a:r>
              <a:rPr lang="en-US" altLang="en-US" sz="27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700" b="1" dirty="0" err="1">
                <a:solidFill>
                  <a:srgbClr val="0000CC"/>
                </a:solidFill>
                <a:latin typeface="Times New Roman" pitchFamily="18" charset="0"/>
              </a:rPr>
              <a:t>số</a:t>
            </a:r>
            <a:r>
              <a:rPr lang="en-US" altLang="en-US" sz="27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700" b="1" dirty="0" err="1">
                <a:solidFill>
                  <a:srgbClr val="0000CC"/>
                </a:solidFill>
                <a:latin typeface="Times New Roman" pitchFamily="18" charset="0"/>
              </a:rPr>
              <a:t>mũ</a:t>
            </a:r>
            <a:r>
              <a:rPr lang="en-US" altLang="en-US" sz="27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của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i="1" dirty="0">
                <a:latin typeface="Times New Roman" pitchFamily="18" charset="0"/>
              </a:rPr>
              <a:t>a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và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i="1" dirty="0">
                <a:latin typeface="Times New Roman" pitchFamily="18" charset="0"/>
              </a:rPr>
              <a:t>b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trong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mỗi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số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hạng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dirty="0" err="1">
                <a:latin typeface="Times New Roman" pitchFamily="18" charset="0"/>
              </a:rPr>
              <a:t>luôn</a:t>
            </a:r>
            <a:r>
              <a:rPr lang="en-US" altLang="en-US" sz="2700" dirty="0">
                <a:latin typeface="Times New Roman" pitchFamily="18" charset="0"/>
              </a:rPr>
              <a:t> </a:t>
            </a:r>
            <a:r>
              <a:rPr lang="en-US" altLang="en-US" sz="2700" b="1" dirty="0" err="1">
                <a:latin typeface="Times New Roman" pitchFamily="18" charset="0"/>
              </a:rPr>
              <a:t>bằng</a:t>
            </a:r>
            <a:r>
              <a:rPr lang="en-US" altLang="en-US" sz="2700" b="1" dirty="0">
                <a:latin typeface="Times New Roman" pitchFamily="18" charset="0"/>
              </a:rPr>
              <a:t> n</a:t>
            </a:r>
            <a:endParaRPr lang="en-US" altLang="en-US" sz="2700" dirty="0">
              <a:latin typeface="Times New Roman" pitchFamily="18" charset="0"/>
            </a:endParaRPr>
          </a:p>
        </p:txBody>
      </p:sp>
      <p:sp>
        <p:nvSpPr>
          <p:cNvPr id="31" name="Text Box 36"/>
          <p:cNvSpPr txBox="1">
            <a:spLocks noChangeArrowheads="1"/>
          </p:cNvSpPr>
          <p:nvPr/>
        </p:nvSpPr>
        <p:spPr bwMode="auto">
          <a:xfrm>
            <a:off x="3336926" y="1244600"/>
            <a:ext cx="36036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700" b="1" dirty="0">
                <a:latin typeface="Times New Roman" pitchFamily="18" charset="0"/>
              </a:rPr>
              <a:t>*</a:t>
            </a:r>
            <a:r>
              <a:rPr lang="en-US" altLang="en-US" sz="2700" b="1" dirty="0" err="1">
                <a:latin typeface="Times New Roman" pitchFamily="18" charset="0"/>
              </a:rPr>
              <a:t>Quy</a:t>
            </a:r>
            <a:r>
              <a:rPr lang="en-US" altLang="en-US" sz="2700" b="1" dirty="0">
                <a:latin typeface="Times New Roman" pitchFamily="18" charset="0"/>
              </a:rPr>
              <a:t> </a:t>
            </a:r>
            <a:r>
              <a:rPr lang="en-US" altLang="en-US" sz="2700" b="1" dirty="0" err="1">
                <a:latin typeface="Times New Roman" pitchFamily="18" charset="0"/>
              </a:rPr>
              <a:t>ước</a:t>
            </a:r>
            <a:r>
              <a:rPr lang="en-US" altLang="en-US" sz="2700" b="1" dirty="0">
                <a:latin typeface="Times New Roman" pitchFamily="18" charset="0"/>
              </a:rPr>
              <a:t> : a</a:t>
            </a:r>
            <a:r>
              <a:rPr lang="en-US" altLang="en-US" sz="2700" b="1" baseline="30000" dirty="0">
                <a:latin typeface="Times New Roman" pitchFamily="18" charset="0"/>
              </a:rPr>
              <a:t>0 </a:t>
            </a:r>
            <a:r>
              <a:rPr lang="en-US" altLang="en-US" sz="2700" b="1" dirty="0">
                <a:latin typeface="Times New Roman" pitchFamily="18" charset="0"/>
              </a:rPr>
              <a:t>= b</a:t>
            </a:r>
            <a:r>
              <a:rPr lang="en-US" altLang="en-US" sz="2700" b="1" baseline="30000" dirty="0">
                <a:latin typeface="Times New Roman" pitchFamily="18" charset="0"/>
              </a:rPr>
              <a:t>0 </a:t>
            </a:r>
            <a:r>
              <a:rPr lang="en-US" altLang="en-US" sz="2700" b="1" dirty="0">
                <a:latin typeface="Times New Roman" pitchFamily="18" charset="0"/>
              </a:rPr>
              <a:t>= 1</a:t>
            </a:r>
            <a:endParaRPr lang="en-US" altLang="en-US" sz="27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2" name="Picture 14" descr="AG00218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568234">
            <a:off x="1541463" y="715964"/>
            <a:ext cx="690562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09AF9474-05C8-4CF2-852A-E79A7E51B162}"/>
              </a:ext>
            </a:extLst>
          </p:cNvPr>
          <p:cNvGrpSpPr/>
          <p:nvPr/>
        </p:nvGrpSpPr>
        <p:grpSpPr>
          <a:xfrm>
            <a:off x="1524000" y="695980"/>
            <a:ext cx="7350126" cy="523220"/>
            <a:chOff x="269282" y="873453"/>
            <a:chExt cx="7350126" cy="523220"/>
          </a:xfrm>
        </p:grpSpPr>
        <p:sp>
          <p:nvSpPr>
            <p:cNvPr id="15" name="Text Box 2">
              <a:extLst>
                <a:ext uri="{FF2B5EF4-FFF2-40B4-BE49-F238E27FC236}">
                  <a16:creationId xmlns:a16="http://schemas.microsoft.com/office/drawing/2014/main" xmlns="" id="{475CDBC4-C232-404D-83CF-75A61DB83E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282" y="873453"/>
              <a:ext cx="735012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vi-VN" altLang="en-US" sz="2800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itchFamily="18" charset="0"/>
                </a:rPr>
                <a:t>         CÔNG THỨC NHỊ THỨC NIU-TƠN:</a:t>
              </a:r>
              <a:endParaRPr lang="en-US" alt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6" name="Rectangle: Diagonal Corners Rounded 15">
              <a:extLst>
                <a:ext uri="{FF2B5EF4-FFF2-40B4-BE49-F238E27FC236}">
                  <a16:creationId xmlns:a16="http://schemas.microsoft.com/office/drawing/2014/main" xmlns="" id="{C7F36770-ED7C-488C-91E3-F97A4E721B13}"/>
                </a:ext>
              </a:extLst>
            </p:cNvPr>
            <p:cNvSpPr/>
            <p:nvPr/>
          </p:nvSpPr>
          <p:spPr>
            <a:xfrm>
              <a:off x="587365" y="912813"/>
              <a:ext cx="388938" cy="363537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2400" b="1" dirty="0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</p:grpSp>
      <p:pic>
        <p:nvPicPr>
          <p:cNvPr id="17" name="Picture 2">
            <a:extLst>
              <a:ext uri="{FF2B5EF4-FFF2-40B4-BE49-F238E27FC236}">
                <a16:creationId xmlns:a16="http://schemas.microsoft.com/office/drawing/2014/main" xmlns="" id="{65BCAF26-59BE-461D-B8D6-52948D768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5204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8" grpId="0"/>
      <p:bldP spid="29729" grpId="0"/>
      <p:bldP spid="29730" grpId="0"/>
      <p:bldP spid="29732" grpId="0"/>
      <p:bldP spid="29741" grpId="0"/>
      <p:bldP spid="29794" grpId="0"/>
      <p:bldP spid="29795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81200" y="2286001"/>
            <a:ext cx="4073038" cy="1310167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4" name="Rectangle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77941" y="3657600"/>
            <a:ext cx="6324600" cy="1042786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77941" y="4800602"/>
            <a:ext cx="6372194" cy="539315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A4DDE9F-87B6-43EB-AF3E-4C432197FAA9}"/>
              </a:ext>
            </a:extLst>
          </p:cNvPr>
          <p:cNvSpPr txBox="1"/>
          <p:nvPr/>
        </p:nvSpPr>
        <p:spPr>
          <a:xfrm>
            <a:off x="1981200" y="2049215"/>
            <a:ext cx="3886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>
                <a:latin typeface="+mj-lt"/>
              </a:rPr>
              <a:t>Lời giải: </a:t>
            </a:r>
            <a:endParaRPr lang="en-US" sz="3600" dirty="0">
              <a:latin typeface="+mj-lt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9C36F88F-AD8C-40A7-A457-AA78C003B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xmlns="" id="{B5B9FEBA-B6B5-4512-859A-9DCEBC20CEEE}"/>
                  </a:ext>
                </a:extLst>
              </p:cNvPr>
              <p:cNvSpPr/>
              <p:nvPr/>
            </p:nvSpPr>
            <p:spPr>
              <a:xfrm>
                <a:off x="0" y="842824"/>
                <a:ext cx="9432009" cy="1042786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r>
                  <a:rPr lang="vi-VN" sz="3200" dirty="0">
                    <a:latin typeface="+mj-lt"/>
                  </a:rPr>
                  <a:t>Ví dụ 1: Khai triển nhị thức Niu-tơn sau: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sz="3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t-BR" sz="32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vi-VN" sz="32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B5B9FEBA-B6B5-4512-859A-9DCEBC20CE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42824"/>
                <a:ext cx="9432009" cy="1042786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481396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57400" y="2337291"/>
            <a:ext cx="4700646" cy="1302216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55412" y="3733800"/>
            <a:ext cx="7924800" cy="1033488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67000" y="4876800"/>
            <a:ext cx="5458802" cy="52322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E1BD2E02-EAE6-4986-AAFD-AB9EDEE21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069018"/>
            <a:ext cx="3126188" cy="737091"/>
          </a:xfrm>
        </p:spPr>
        <p:txBody>
          <a:bodyPr>
            <a:normAutofit fontScale="90000"/>
          </a:bodyPr>
          <a:lstStyle/>
          <a:p>
            <a:pPr algn="l"/>
            <a:r>
              <a:rPr lang="vi-VN"/>
              <a:t>Lời </a:t>
            </a:r>
            <a:r>
              <a:rPr lang="vi-VN" dirty="0"/>
              <a:t>giải: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xmlns="" id="{65B2D256-02DD-4F86-8FB8-F4FCB8FA2B14}"/>
                  </a:ext>
                </a:extLst>
              </p:cNvPr>
              <p:cNvSpPr/>
              <p:nvPr/>
            </p:nvSpPr>
            <p:spPr>
              <a:xfrm>
                <a:off x="4119" y="993842"/>
                <a:ext cx="9681971" cy="1033488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r>
                  <a:rPr lang="vi-VN" sz="2800" dirty="0"/>
                  <a:t>Ví dụ 2: Khai triển nhị thức Niu-ton sau: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vi-VN" sz="2800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vi-VN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  <m:sup>
                        <m:r>
                          <a:rPr lang="vi-VN" sz="28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65B2D256-02DD-4F86-8FB8-F4FCB8FA2B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" y="993842"/>
                <a:ext cx="9681971" cy="1033488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0E213ABE-A1D4-4EDF-99AE-5C605AE16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78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29424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981200" y="1900238"/>
            <a:ext cx="762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latin typeface="Times New Roman" pitchFamily="18" charset="0"/>
              </a:rPr>
              <a:t>Ví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</a:rPr>
              <a:t>dụ</a:t>
            </a:r>
            <a:r>
              <a:rPr lang="en-US" altLang="en-US" sz="2400" b="1" dirty="0">
                <a:latin typeface="Times New Roman" pitchFamily="18" charset="0"/>
              </a:rPr>
              <a:t> 3.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Tìm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hệ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số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</a:rPr>
              <a:t>         </a:t>
            </a:r>
            <a:r>
              <a:rPr lang="en-US" altLang="en-US" sz="2400" dirty="0" err="1">
                <a:latin typeface="Times New Roman" pitchFamily="18" charset="0"/>
              </a:rPr>
              <a:t>trong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khai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triển</a:t>
            </a:r>
            <a:r>
              <a:rPr lang="en-US" altLang="en-US" sz="2400" dirty="0">
                <a:latin typeface="Arial" charset="0"/>
              </a:rPr>
              <a:t>: </a:t>
            </a:r>
            <a:r>
              <a:rPr lang="en-US" altLang="en-US" sz="2400" dirty="0">
                <a:solidFill>
                  <a:srgbClr val="0000FF"/>
                </a:solidFill>
                <a:latin typeface="Arial" charset="0"/>
              </a:rPr>
              <a:t>(1-3x)</a:t>
            </a:r>
            <a:r>
              <a:rPr lang="en-US" altLang="en-US" sz="2400" baseline="30000" dirty="0">
                <a:solidFill>
                  <a:srgbClr val="0000FF"/>
                </a:solidFill>
                <a:latin typeface="Arial" charset="0"/>
              </a:rPr>
              <a:t>5</a:t>
            </a:r>
          </a:p>
        </p:txBody>
      </p:sp>
      <p:graphicFrame>
        <p:nvGraphicFramePr>
          <p:cNvPr id="2048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209415"/>
              </p:ext>
            </p:extLst>
          </p:nvPr>
        </p:nvGraphicFramePr>
        <p:xfrm>
          <a:off x="2438401" y="1295400"/>
          <a:ext cx="71723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4" imgW="3924300" imgH="241300" progId="Equation.DSMT4">
                  <p:embed/>
                </p:oleObj>
              </mc:Choice>
              <mc:Fallback>
                <p:oleObj name="Equation" r:id="rId4" imgW="39243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1" y="1295400"/>
                        <a:ext cx="7172325" cy="457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Text Box 15"/>
          <p:cNvSpPr txBox="1">
            <a:spLocks noChangeArrowheads="1"/>
          </p:cNvSpPr>
          <p:nvPr/>
        </p:nvSpPr>
        <p:spPr bwMode="auto">
          <a:xfrm>
            <a:off x="9906000" y="12954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dirty="0">
                <a:solidFill>
                  <a:srgbClr val="9900CC"/>
                </a:solidFill>
                <a:latin typeface="Arial" charset="0"/>
              </a:rPr>
              <a:t>(1)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590800" y="2454276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>
                <a:latin typeface="Times New Roman" pitchFamily="18" charset="0"/>
              </a:rPr>
              <a:t>Lời giải</a:t>
            </a:r>
            <a:r>
              <a:rPr lang="en-US" altLang="en-US" sz="2400" u="sng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514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56472"/>
              </p:ext>
            </p:extLst>
          </p:nvPr>
        </p:nvGraphicFramePr>
        <p:xfrm>
          <a:off x="3265488" y="3429001"/>
          <a:ext cx="305911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6" imgW="1612900" imgH="241300" progId="Equation.DSMT4">
                  <p:embed/>
                </p:oleObj>
              </mc:Choice>
              <mc:Fallback>
                <p:oleObj name="Equation" r:id="rId6" imgW="16129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5488" y="3429001"/>
                        <a:ext cx="3059112" cy="4746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3" name="Object 23"/>
          <p:cNvGraphicFramePr>
            <a:graphicFrameLocks noChangeAspect="1"/>
          </p:cNvGraphicFramePr>
          <p:nvPr/>
        </p:nvGraphicFramePr>
        <p:xfrm>
          <a:off x="7543800" y="4648201"/>
          <a:ext cx="1989138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8" imgW="838200" imgH="241300" progId="Equation.DSMT4">
                  <p:embed/>
                </p:oleObj>
              </mc:Choice>
              <mc:Fallback>
                <p:oleObj name="Equation" r:id="rId8" imgW="8382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4648201"/>
                        <a:ext cx="1989138" cy="593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2819400" y="2971801"/>
            <a:ext cx="594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Số hạng tổng quát trong khai triển</a:t>
            </a:r>
            <a:r>
              <a:rPr lang="en-US" altLang="en-US" sz="1800">
                <a:latin typeface="Arial" charset="0"/>
              </a:rPr>
              <a:t> </a:t>
            </a:r>
            <a:r>
              <a:rPr lang="en-US" altLang="en-US" sz="2400">
                <a:solidFill>
                  <a:srgbClr val="FF3300"/>
                </a:solidFill>
                <a:latin typeface="Arial" charset="0"/>
              </a:rPr>
              <a:t>(1-3x)</a:t>
            </a:r>
            <a:r>
              <a:rPr lang="en-US" altLang="en-US" sz="2400" baseline="30000">
                <a:solidFill>
                  <a:srgbClr val="FF3300"/>
                </a:solidFill>
                <a:latin typeface="Arial" charset="0"/>
              </a:rPr>
              <a:t>5</a:t>
            </a:r>
            <a:r>
              <a:rPr lang="en-US" altLang="en-US" sz="1800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altLang="en-US" sz="2400">
                <a:latin typeface="Times New Roman" pitchFamily="18" charset="0"/>
              </a:rPr>
              <a:t>là:</a:t>
            </a:r>
            <a:r>
              <a:rPr lang="en-US" altLang="en-US" sz="1800">
                <a:latin typeface="Arial" charset="0"/>
              </a:rPr>
              <a:t> 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2438400" y="4724401"/>
            <a:ext cx="487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Vậy hệ số của      trong khai triển là: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3048000" y="3810001"/>
            <a:ext cx="167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Số hạng của </a:t>
            </a:r>
          </a:p>
        </p:txBody>
      </p:sp>
      <p:graphicFrame>
        <p:nvGraphicFramePr>
          <p:cNvPr id="5157" name="Object 37"/>
          <p:cNvGraphicFramePr>
            <a:graphicFrameLocks noChangeAspect="1"/>
          </p:cNvGraphicFramePr>
          <p:nvPr/>
        </p:nvGraphicFramePr>
        <p:xfrm>
          <a:off x="6705600" y="3810000"/>
          <a:ext cx="7747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10" imgW="355138" imgH="177569" progId="Equation.DSMT4">
                  <p:embed/>
                </p:oleObj>
              </mc:Choice>
              <mc:Fallback>
                <p:oleObj name="Equation" r:id="rId10" imgW="355138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810000"/>
                        <a:ext cx="7747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7"/>
          <p:cNvGraphicFramePr>
            <a:graphicFrameLocks noChangeAspect="1"/>
          </p:cNvGraphicFramePr>
          <p:nvPr/>
        </p:nvGraphicFramePr>
        <p:xfrm>
          <a:off x="4800600" y="3733800"/>
          <a:ext cx="4572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12" imgW="177569" imgH="202936" progId="Equation.DSMT4">
                  <p:embed/>
                </p:oleObj>
              </mc:Choice>
              <mc:Fallback>
                <p:oleObj name="Equation" r:id="rId12" imgW="177569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733800"/>
                        <a:ext cx="4572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32"/>
          <p:cNvSpPr txBox="1">
            <a:spLocks noChangeArrowheads="1"/>
          </p:cNvSpPr>
          <p:nvPr/>
        </p:nvSpPr>
        <p:spPr bwMode="auto">
          <a:xfrm>
            <a:off x="5334000" y="3810001"/>
            <a:ext cx="175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ứng với</a:t>
            </a:r>
          </a:p>
        </p:txBody>
      </p:sp>
      <p:graphicFrame>
        <p:nvGraphicFramePr>
          <p:cNvPr id="11880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392313"/>
              </p:ext>
            </p:extLst>
          </p:nvPr>
        </p:nvGraphicFramePr>
        <p:xfrm>
          <a:off x="5088732" y="1905000"/>
          <a:ext cx="36671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14" imgW="177569" imgH="202936" progId="Equation.DSMT4">
                  <p:embed/>
                </p:oleObj>
              </mc:Choice>
              <mc:Fallback>
                <p:oleObj name="Equation" r:id="rId14" imgW="177569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8732" y="1905000"/>
                        <a:ext cx="366713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802" name="Object 18"/>
          <p:cNvGraphicFramePr>
            <a:graphicFrameLocks noChangeAspect="1"/>
          </p:cNvGraphicFramePr>
          <p:nvPr/>
        </p:nvGraphicFramePr>
        <p:xfrm>
          <a:off x="4343401" y="4724400"/>
          <a:ext cx="3778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16" imgW="177569" imgH="202936" progId="Equation.DSMT4">
                  <p:embed/>
                </p:oleObj>
              </mc:Choice>
              <mc:Fallback>
                <p:oleObj name="Equation" r:id="rId16" imgW="177569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1" y="4724400"/>
                        <a:ext cx="3778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Picture 2">
            <a:extLst>
              <a:ext uri="{FF2B5EF4-FFF2-40B4-BE49-F238E27FC236}">
                <a16:creationId xmlns:a16="http://schemas.microsoft.com/office/drawing/2014/main" xmlns="" id="{E3525D8A-3A53-4F5A-91C7-A690AF67B0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D4BC10BD-FD1B-426C-A565-A9FB2EB8747A}"/>
              </a:ext>
            </a:extLst>
          </p:cNvPr>
          <p:cNvGrpSpPr/>
          <p:nvPr/>
        </p:nvGrpSpPr>
        <p:grpSpPr>
          <a:xfrm>
            <a:off x="1524000" y="695980"/>
            <a:ext cx="7350126" cy="523220"/>
            <a:chOff x="269282" y="873453"/>
            <a:chExt cx="7350126" cy="523220"/>
          </a:xfrm>
        </p:grpSpPr>
        <p:sp>
          <p:nvSpPr>
            <p:cNvPr id="21" name="Text Box 2">
              <a:extLst>
                <a:ext uri="{FF2B5EF4-FFF2-40B4-BE49-F238E27FC236}">
                  <a16:creationId xmlns:a16="http://schemas.microsoft.com/office/drawing/2014/main" xmlns="" id="{B8250519-309A-4950-9C79-50CB27A3C5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282" y="873453"/>
              <a:ext cx="735012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vi-VN" altLang="en-US" sz="2800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itchFamily="18" charset="0"/>
                </a:rPr>
                <a:t>         CÔNG THỨC NHỊ THỨC NIU-TƠN:</a:t>
              </a:r>
              <a:endParaRPr lang="en-US" alt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" name="Rectangle: Diagonal Corners Rounded 21">
              <a:extLst>
                <a:ext uri="{FF2B5EF4-FFF2-40B4-BE49-F238E27FC236}">
                  <a16:creationId xmlns:a16="http://schemas.microsoft.com/office/drawing/2014/main" xmlns="" id="{EEF77D56-E6B2-449D-B77C-E332E8656811}"/>
                </a:ext>
              </a:extLst>
            </p:cNvPr>
            <p:cNvSpPr/>
            <p:nvPr/>
          </p:nvSpPr>
          <p:spPr>
            <a:xfrm>
              <a:off x="587365" y="912813"/>
              <a:ext cx="388938" cy="363537"/>
            </a:xfrm>
            <a:prstGeom prst="round2Diag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2400" b="1" dirty="0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871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  <p:bldP spid="5136" grpId="0"/>
      <p:bldP spid="5148" grpId="0"/>
      <p:bldP spid="5149" grpId="0"/>
      <p:bldP spid="5152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524000" y="91440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altLang="en-US" sz="3200">
                <a:solidFill>
                  <a:schemeClr val="tx2"/>
                </a:solidFill>
                <a:latin typeface=".VnTime" pitchFamily="34" charset="0"/>
              </a:rPr>
              <a:t> </a:t>
            </a:r>
            <a:endParaRPr lang="en-US" altLang="en-US" sz="3200" baseline="3000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1676400" y="990601"/>
            <a:ext cx="914400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400" b="1" dirty="0" err="1">
                <a:latin typeface="Times New Roman" pitchFamily="18" charset="0"/>
              </a:rPr>
              <a:t>Chú</a:t>
            </a:r>
            <a:r>
              <a:rPr lang="en-US" sz="2400" b="1" dirty="0">
                <a:latin typeface="Times New Roman" pitchFamily="18" charset="0"/>
              </a:rPr>
              <a:t> ý : </a:t>
            </a:r>
            <a:r>
              <a:rPr lang="en-US" sz="2400" b="1" i="1" dirty="0" err="1">
                <a:latin typeface="Times New Roman" pitchFamily="18" charset="0"/>
              </a:rPr>
              <a:t>Để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giải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bài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toán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tìm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hệ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số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một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số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hạng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biết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số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mũ</a:t>
            </a:r>
            <a:r>
              <a:rPr lang="en-US" sz="2400" b="1" i="1" dirty="0">
                <a:latin typeface="Times New Roman" pitchFamily="18" charset="0"/>
              </a:rPr>
              <a:t>  </a:t>
            </a:r>
            <a:r>
              <a:rPr lang="en-US" sz="2400" b="1" i="1" dirty="0" err="1">
                <a:latin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số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hạng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đó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trong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khai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triển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nhị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</a:rPr>
              <a:t>thức</a:t>
            </a:r>
            <a:r>
              <a:rPr lang="en-US" sz="2400" b="1" i="1" dirty="0">
                <a:latin typeface="Times New Roman" pitchFamily="18" charset="0"/>
              </a:rPr>
              <a:t> Newton </a:t>
            </a:r>
            <a:r>
              <a:rPr lang="en-US" sz="2400" b="1" i="1" dirty="0" err="1">
                <a:latin typeface="Times New Roman" pitchFamily="18" charset="0"/>
              </a:rPr>
              <a:t>thì</a:t>
            </a:r>
            <a:r>
              <a:rPr lang="en-US" sz="2400" b="1" i="1" dirty="0">
                <a:latin typeface="Times New Roman" pitchFamily="18" charset="0"/>
              </a:rPr>
              <a:t>:</a:t>
            </a:r>
            <a:r>
              <a:rPr lang="en-US" sz="2400" i="1" dirty="0"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 dirty="0">
                <a:latin typeface=".VnTime" pitchFamily="34" charset="0"/>
              </a:rPr>
              <a:t>  </a:t>
            </a:r>
            <a:r>
              <a:rPr lang="en-US" sz="2400" u="sng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Bước</a:t>
            </a:r>
            <a:r>
              <a:rPr lang="en-US" sz="24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</a:t>
            </a: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3048000" y="4267201"/>
            <a:ext cx="7620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Thay giá trị k vào số hạng tổng quát ở bước 1 và kết luận.</a:t>
            </a: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2971800" y="1981201"/>
            <a:ext cx="7696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err="1">
                <a:latin typeface="Times New Roman" pitchFamily="18" charset="0"/>
              </a:rPr>
              <a:t>Viết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khai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triển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của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nhị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thức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và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rút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gọn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1524000" y="2819401"/>
            <a:ext cx="2438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Time" pitchFamily="34" charset="0"/>
              </a:rPr>
              <a:t>    </a:t>
            </a:r>
            <a:r>
              <a:rPr lang="en-US" sz="2400" u="sng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Bước</a:t>
            </a:r>
            <a:r>
              <a:rPr lang="en-US" sz="24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2: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20839" name="Text Box 7"/>
          <p:cNvSpPr txBox="1">
            <a:spLocks noChangeArrowheads="1"/>
          </p:cNvSpPr>
          <p:nvPr/>
        </p:nvSpPr>
        <p:spPr bwMode="auto">
          <a:xfrm>
            <a:off x="2971800" y="2895601"/>
            <a:ext cx="7924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1800" dirty="0">
                <a:latin typeface="Arial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Tìm</a:t>
            </a:r>
            <a:r>
              <a:rPr lang="en-US" altLang="en-US" sz="2400" dirty="0" smtClean="0">
                <a:latin typeface="Times New Roman" pitchFamily="18" charset="0"/>
              </a:rPr>
              <a:t> k </a:t>
            </a:r>
            <a:r>
              <a:rPr lang="en-US" altLang="en-US" sz="2400" dirty="0" err="1" smtClean="0">
                <a:latin typeface="Times New Roman" pitchFamily="18" charset="0"/>
              </a:rPr>
              <a:t>để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số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mũ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của</a:t>
            </a:r>
            <a:r>
              <a:rPr lang="en-US" altLang="en-US" sz="2400" dirty="0" smtClean="0">
                <a:latin typeface="Times New Roman" pitchFamily="18" charset="0"/>
              </a:rPr>
              <a:t> x </a:t>
            </a:r>
            <a:r>
              <a:rPr lang="en-US" altLang="en-US" sz="2400" dirty="0" err="1" smtClean="0">
                <a:latin typeface="Times New Roman" pitchFamily="18" charset="0"/>
              </a:rPr>
              <a:t>trong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số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hạng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tổng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quát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bằng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</a:rPr>
              <a:t>số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mũ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cần</a:t>
            </a:r>
            <a:r>
              <a:rPr lang="en-US" altLang="en-US" sz="2400" dirty="0" smtClean="0"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latin typeface="Times New Roman" pitchFamily="18" charset="0"/>
              </a:rPr>
              <a:t>tìm</a:t>
            </a:r>
            <a:r>
              <a:rPr lang="en-US" altLang="en-US" sz="2400" dirty="0" smtClean="0">
                <a:latin typeface="Times New Roman" pitchFamily="18" charset="0"/>
              </a:rPr>
              <a:t>.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120840" name="Text Box 8"/>
          <p:cNvSpPr txBox="1">
            <a:spLocks noChangeArrowheads="1"/>
          </p:cNvSpPr>
          <p:nvPr/>
        </p:nvSpPr>
        <p:spPr bwMode="auto">
          <a:xfrm>
            <a:off x="1524000" y="4205289"/>
            <a:ext cx="3124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.VnTime" pitchFamily="34" charset="0"/>
              </a:rPr>
              <a:t>    </a:t>
            </a:r>
            <a:r>
              <a:rPr lang="en-US" sz="2400" u="sng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Bước</a:t>
            </a:r>
            <a:r>
              <a:rPr lang="en-US" sz="24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1DEFDCB8-CF1C-4FC8-8577-9DE85CF1D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932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2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/>
      <p:bldP spid="120836" grpId="0"/>
      <p:bldP spid="120837" grpId="0"/>
      <p:bldP spid="120838" grpId="0"/>
      <p:bldP spid="120839" grpId="0"/>
      <p:bldP spid="1208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5D614299-4F6D-4E34-B1F9-6F8F35FF35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26">
            <a:extLst>
              <a:ext uri="{FF2B5EF4-FFF2-40B4-BE49-F238E27FC236}">
                <a16:creationId xmlns:a16="http://schemas.microsoft.com/office/drawing/2014/main" xmlns="" id="{8755C448-214D-40AF-8E68-92634ACEF498}"/>
              </a:ext>
            </a:extLst>
          </p:cNvPr>
          <p:cNvGrpSpPr/>
          <p:nvPr/>
        </p:nvGrpSpPr>
        <p:grpSpPr>
          <a:xfrm>
            <a:off x="1676400" y="838083"/>
            <a:ext cx="6408170" cy="438206"/>
            <a:chOff x="7483861" y="7543801"/>
            <a:chExt cx="17012919" cy="87652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E8259858-7658-4A3F-9A78-DCC7BF87B8C8}"/>
                </a:ext>
              </a:extLst>
            </p:cNvPr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TAM GIÁC PAXCAN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" name="Group 27">
              <a:extLst>
                <a:ext uri="{FF2B5EF4-FFF2-40B4-BE49-F238E27FC236}">
                  <a16:creationId xmlns:a16="http://schemas.microsoft.com/office/drawing/2014/main" xmlns="" id="{34008A30-2B5B-49ED-8D49-65D77E687F71}"/>
                </a:ext>
              </a:extLst>
            </p:cNvPr>
            <p:cNvGrpSpPr/>
            <p:nvPr/>
          </p:nvGrpSpPr>
          <p:grpSpPr>
            <a:xfrm>
              <a:off x="7483861" y="7543801"/>
              <a:ext cx="1288835" cy="872847"/>
              <a:chOff x="7483860" y="7543801"/>
              <a:chExt cx="1288835" cy="872847"/>
            </a:xfrm>
          </p:grpSpPr>
          <p:sp>
            <p:nvSpPr>
              <p:cNvPr id="9" name="Isosceles Triangle 44">
                <a:extLst>
                  <a:ext uri="{FF2B5EF4-FFF2-40B4-BE49-F238E27FC236}">
                    <a16:creationId xmlns:a16="http://schemas.microsoft.com/office/drawing/2014/main" xmlns="" id="{E4424440-5C84-40D0-97AA-B46DA2259668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29">
                <a:extLst>
                  <a:ext uri="{FF2B5EF4-FFF2-40B4-BE49-F238E27FC236}">
                    <a16:creationId xmlns:a16="http://schemas.microsoft.com/office/drawing/2014/main" xmlns="" id="{ABCD0BAD-8D28-49D3-AC02-39C4DC281B9C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279317" cy="770175"/>
                <a:chOff x="7493378" y="7646473"/>
                <a:chExt cx="1279317" cy="770175"/>
              </a:xfrm>
            </p:grpSpPr>
            <p:sp>
              <p:nvSpPr>
                <p:cNvPr id="11" name="Round Same Side Corner Rectangle 18">
                  <a:extLst>
                    <a:ext uri="{FF2B5EF4-FFF2-40B4-BE49-F238E27FC236}">
                      <a16:creationId xmlns:a16="http://schemas.microsoft.com/office/drawing/2014/main" xmlns="" id="{DE20F32B-6271-4591-A01E-5F727AD9064F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xmlns="" id="{28BC12E8-0B62-4BFE-9D7E-AD99F54C775F}"/>
                    </a:ext>
                  </a:extLst>
                </p:cNvPr>
                <p:cNvSpPr txBox="1"/>
                <p:nvPr/>
              </p:nvSpPr>
              <p:spPr>
                <a:xfrm>
                  <a:off x="7686621" y="7646473"/>
                  <a:ext cx="1086074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AE14621-F8C6-4286-9CBE-C610BD29B3C4}"/>
              </a:ext>
            </a:extLst>
          </p:cNvPr>
          <p:cNvSpPr txBox="1"/>
          <p:nvPr/>
        </p:nvSpPr>
        <p:spPr>
          <a:xfrm>
            <a:off x="1734673" y="1178642"/>
            <a:ext cx="8777343" cy="856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+Trong công thức Nhị thức Niu-tơn, cho n = 0,1,... và xếp các hệ số thành dòng, ta nhận được một tam giác, gọi  là Tam giác Pa-xcan      </a:t>
            </a:r>
            <a:endParaRPr lang="vi-VN" sz="24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18A63A0A-CE05-4546-B913-15206C385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1" y="2111305"/>
            <a:ext cx="5867399" cy="26632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9B138992-66E8-4A08-8226-9BB15CCA5AEE}"/>
                  </a:ext>
                </a:extLst>
              </p:cNvPr>
              <p:cNvSpPr txBox="1"/>
              <p:nvPr/>
            </p:nvSpPr>
            <p:spPr>
              <a:xfrm>
                <a:off x="1752774" y="4953000"/>
                <a:ext cx="8777343" cy="14733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400">
                    <a:latin typeface="+mj-lt"/>
                    <a:ea typeface="Arial" panose="020B0604020202020204" pitchFamily="34" charset="0"/>
                    <a:cs typeface="Times New Roman" panose="02020603050405020304" pitchFamily="18" charset="0"/>
                  </a:rPr>
                  <a:t>+Nhận xét: Từ công thức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vi-VN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400" i="1">
                          <a:latin typeface="Cambria Math" panose="020405030504060302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vi-VN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2400" i="1">
                          <a:latin typeface="Cambria Math" panose="020405030504060302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vi-VN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p>
                      </m:sSubSup>
                    </m:oMath>
                  </m:oMathPara>
                </a14:m>
                <a:endParaRPr lang="vi-VN" sz="2400">
                  <a:latin typeface="+mj-lt"/>
                  <a:ea typeface="Arial" panose="020B06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400">
                    <a:latin typeface="+mj-lt"/>
                    <a:ea typeface="Arial" panose="020B0604020202020204" pitchFamily="34" charset="0"/>
                    <a:cs typeface="Times New Roman" panose="02020603050405020304" pitchFamily="18" charset="0"/>
                  </a:rPr>
                  <a:t>Suy ra cách tính các số ở mỗi dòng dựa vào các số ở dòng trước nó.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B138992-66E8-4A08-8226-9BB15CCA5A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774" y="4953000"/>
                <a:ext cx="8777343" cy="1473352"/>
              </a:xfrm>
              <a:prstGeom prst="rect">
                <a:avLst/>
              </a:prstGeom>
              <a:blipFill>
                <a:blip r:embed="rId4"/>
                <a:stretch>
                  <a:fillRect l="-1112" t="-3320" b="-995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406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990" y="0"/>
            <a:ext cx="914801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26"/>
          <p:cNvGrpSpPr/>
          <p:nvPr/>
        </p:nvGrpSpPr>
        <p:grpSpPr>
          <a:xfrm>
            <a:off x="1752600" y="1066800"/>
            <a:ext cx="6408170" cy="438206"/>
            <a:chOff x="7483861" y="7543801"/>
            <a:chExt cx="17012919" cy="876526"/>
          </a:xfrm>
        </p:grpSpPr>
        <p:sp>
          <p:nvSpPr>
            <p:cNvPr id="6" name="TextBox 5"/>
            <p:cNvSpPr txBox="1"/>
            <p:nvPr/>
          </p:nvSpPr>
          <p:spPr>
            <a:xfrm>
              <a:off x="8993187" y="7620003"/>
              <a:ext cx="15503593" cy="800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CÁC DẠNG BÀI TẬP LUYỆN TẬP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83861" y="7543801"/>
              <a:ext cx="1437789" cy="872847"/>
              <a:chOff x="7483860" y="7543801"/>
              <a:chExt cx="1437789" cy="872847"/>
            </a:xfrm>
          </p:grpSpPr>
          <p:sp>
            <p:nvSpPr>
              <p:cNvPr id="8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29"/>
              <p:cNvGrpSpPr/>
              <p:nvPr/>
            </p:nvGrpSpPr>
            <p:grpSpPr>
              <a:xfrm>
                <a:off x="7493378" y="7646473"/>
                <a:ext cx="1428271" cy="770175"/>
                <a:chOff x="7493378" y="7646473"/>
                <a:chExt cx="1428271" cy="770175"/>
              </a:xfrm>
            </p:grpSpPr>
            <p:sp>
              <p:nvSpPr>
                <p:cNvPr id="10" name="Round Same Side Corner Rectangle 9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7537669" y="7646473"/>
                  <a:ext cx="1383980" cy="7387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  <p:grpSp>
        <p:nvGrpSpPr>
          <p:cNvPr id="12" name="Group 11"/>
          <p:cNvGrpSpPr/>
          <p:nvPr/>
        </p:nvGrpSpPr>
        <p:grpSpPr>
          <a:xfrm>
            <a:off x="1575035" y="1687322"/>
            <a:ext cx="8771978" cy="1532833"/>
            <a:chOff x="992187" y="2564543"/>
            <a:chExt cx="22353091" cy="4088088"/>
          </a:xfrm>
        </p:grpSpPr>
        <p:sp>
          <p:nvSpPr>
            <p:cNvPr id="24" name="Rounded Rectangle 2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16398">
                <a:defRPr/>
              </a:pPr>
              <a:endParaRPr lang="en-US" sz="120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992187" y="2564543"/>
              <a:ext cx="3124197" cy="1023458"/>
              <a:chOff x="534987" y="1647866"/>
              <a:chExt cx="4197167" cy="1176337"/>
            </a:xfrm>
          </p:grpSpPr>
          <p:sp>
            <p:nvSpPr>
              <p:cNvPr id="2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Pentagon 2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/>
                <a:endParaRPr 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Group 27"/>
              <p:cNvGrpSpPr/>
              <p:nvPr/>
            </p:nvGrpSpPr>
            <p:grpSpPr bwMode="auto">
              <a:xfrm>
                <a:off x="683785" y="1836906"/>
                <a:ext cx="582200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1" name="Freeform 3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2" name="Freeform 3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4" name="Rectangle 3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16398">
                    <a:defRPr/>
                  </a:pPr>
                  <a:endParaRPr lang="en-US" sz="1200"/>
                </a:p>
              </p:txBody>
            </p:sp>
          </p:grpSp>
          <p:sp>
            <p:nvSpPr>
              <p:cNvPr id="29" name="Chevron 2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816398">
                  <a:defRPr/>
                </a:pP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9906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/>
                <a:r>
                  <a:rPr lang="vi-VN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Bài </a:t>
                </a:r>
                <a:r>
                  <a:rPr lang="en-US" sz="15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  <a:r>
                  <a:rPr lang="en-US" sz="15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  <a:endParaRPr lang="en-US" sz="15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878349" y="1981201"/>
                <a:ext cx="8462206" cy="1104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3200" b="1" i="1" dirty="0" err="1"/>
                  <a:t>Tìm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hệ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số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của</a:t>
                </a:r>
                <a:r>
                  <a:rPr lang="en-US" sz="3200" b="1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US" sz="3200" b="1" i="1" dirty="0" err="1"/>
                  <a:t>trong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khai</a:t>
                </a:r>
                <a:r>
                  <a:rPr lang="en-US" sz="3200" b="1" i="1" dirty="0"/>
                  <a:t> </a:t>
                </a:r>
                <a:r>
                  <a:rPr lang="en-US" sz="3200" b="1" i="1" dirty="0" err="1"/>
                  <a:t>triển</a:t>
                </a:r>
                <a:endParaRPr lang="en-US" sz="3200" dirty="0"/>
              </a:p>
              <a:p>
                <a:pPr algn="ctr"/>
                <a:r>
                  <a:rPr lang="en-US" sz="3200" b="1" i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𝟏𝟓</m:t>
                        </m:r>
                      </m:sup>
                    </m:sSup>
                  </m:oMath>
                </a14:m>
                <a:r>
                  <a:rPr lang="en-US" sz="3200" dirty="0"/>
                  <a:t> 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49" y="1981200"/>
                <a:ext cx="8462206" cy="1104533"/>
              </a:xfrm>
              <a:prstGeom prst="rect">
                <a:avLst/>
              </a:prstGeom>
              <a:blipFill>
                <a:blip r:embed="rId3"/>
                <a:stretch>
                  <a:fillRect t="-6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>
            <a:extLst>
              <a:ext uri="{FF2B5EF4-FFF2-40B4-BE49-F238E27FC236}">
                <a16:creationId xmlns="" xmlns:a16="http://schemas.microsoft.com/office/drawing/2014/main" id="{4FC7D7CB-133E-4CC5-A405-07A324E02F63}"/>
              </a:ext>
            </a:extLst>
          </p:cNvPr>
          <p:cNvGrpSpPr/>
          <p:nvPr/>
        </p:nvGrpSpPr>
        <p:grpSpPr>
          <a:xfrm>
            <a:off x="1944092" y="3590301"/>
            <a:ext cx="8299804" cy="2482018"/>
            <a:chOff x="1205494" y="6800371"/>
            <a:chExt cx="22135692" cy="6619576"/>
          </a:xfrm>
        </p:grpSpPr>
        <p:sp>
          <p:nvSpPr>
            <p:cNvPr id="40" name="Rounded Rectangle 124">
              <a:extLst>
                <a:ext uri="{FF2B5EF4-FFF2-40B4-BE49-F238E27FC236}">
                  <a16:creationId xmlns="" xmlns:a16="http://schemas.microsoft.com/office/drawing/2014/main" id="{62A3651E-DD34-4E90-96CA-2CE918D6C35D}"/>
                </a:ext>
              </a:extLst>
            </p:cNvPr>
            <p:cNvSpPr/>
            <p:nvPr/>
          </p:nvSpPr>
          <p:spPr>
            <a:xfrm>
              <a:off x="1205494" y="7112006"/>
              <a:ext cx="22135692" cy="6307941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3200" dirty="0">
                <a:solidFill>
                  <a:schemeClr val="tx1"/>
                </a:solidFill>
                <a:latin typeface="+mj-lt"/>
              </a:endParaRP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="" xmlns:a16="http://schemas.microsoft.com/office/drawing/2014/main" id="{BAECA6DC-1FF4-4BAD-9EA7-E00153F059C9}"/>
                </a:ext>
              </a:extLst>
            </p:cNvPr>
            <p:cNvGrpSpPr/>
            <p:nvPr/>
          </p:nvGrpSpPr>
          <p:grpSpPr>
            <a:xfrm>
              <a:off x="1205494" y="6800371"/>
              <a:ext cx="3765523" cy="985016"/>
              <a:chOff x="1205494" y="6800371"/>
              <a:chExt cx="3765523" cy="985016"/>
            </a:xfrm>
          </p:grpSpPr>
          <p:sp>
            <p:nvSpPr>
              <p:cNvPr id="49" name="Freeform 20">
                <a:extLst>
                  <a:ext uri="{FF2B5EF4-FFF2-40B4-BE49-F238E27FC236}">
                    <a16:creationId xmlns="" xmlns:a16="http://schemas.microsoft.com/office/drawing/2014/main" id="{2883A1EB-2CDC-480A-BF12-2F07C22C2883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34286" tIns="17143" rIns="34286" bIns="17143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="" xmlns:a16="http://schemas.microsoft.com/office/drawing/2014/main" id="{1123F531-C9E3-4D54-9A16-DD93016EA143}"/>
                  </a:ext>
                </a:extLst>
              </p:cNvPr>
              <p:cNvSpPr txBox="1"/>
              <p:nvPr/>
            </p:nvSpPr>
            <p:spPr>
              <a:xfrm>
                <a:off x="1839270" y="6800371"/>
                <a:ext cx="3131747" cy="985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1" name="Round Diagonal Corner Rectangle 128">
                <a:extLst>
                  <a:ext uri="{FF2B5EF4-FFF2-40B4-BE49-F238E27FC236}">
                    <a16:creationId xmlns="" xmlns:a16="http://schemas.microsoft.com/office/drawing/2014/main" id="{82BF52B1-322E-4518-9251-BEEB22599999}"/>
                  </a:ext>
                </a:extLst>
              </p:cNvPr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 15">
                <a:extLst>
                  <a:ext uri="{FF2B5EF4-FFF2-40B4-BE49-F238E27FC236}">
                    <a16:creationId xmlns="" xmlns:a16="http://schemas.microsoft.com/office/drawing/2014/main" id="{591FD485-B379-4AE4-9B16-7CE008F981C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34281" tIns="17141" rIns="34281" bIns="17141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675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Rectangle 59"/>
              <p:cNvSpPr/>
              <p:nvPr/>
            </p:nvSpPr>
            <p:spPr>
              <a:xfrm>
                <a:off x="2808842" y="4191001"/>
                <a:ext cx="4995598" cy="693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ố</a:t>
                </a: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 hạng tổng quát </a:t>
                </a:r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của </a:t>
                </a:r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khai triển là</a:t>
                </a:r>
              </a:p>
              <a:p>
                <a:r>
                  <a:rPr lang="vi-V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vi-VN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vi-VN" i="1">
                            <a:latin typeface="Cambria Math"/>
                          </a:rPr>
                          <m:t>𝑘</m:t>
                        </m:r>
                        <m:r>
                          <a:rPr lang="vi-VN" i="1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vi-VN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vi-V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vi-VN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vi-VN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vi-V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vi-VN" i="1">
                            <a:latin typeface="Cambria Math"/>
                          </a:rPr>
                          <m:t>−</m:t>
                        </m:r>
                        <m:r>
                          <a:rPr lang="vi-VN" i="1">
                            <a:latin typeface="Cambria Math"/>
                          </a:rPr>
                          <m:t>𝑘</m:t>
                        </m:r>
                      </m:sup>
                    </m:sSup>
                    <m:sSup>
                      <m:sSupPr>
                        <m:ctrlPr>
                          <a:rPr lang="vi-V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vi-VN" i="1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vi-VN" i="1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vi-VN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vi-V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vi-VN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vi-VN" dirty="0"/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vi-VN" i="1" dirty="0">
                            <a:latin typeface="Cambria Math"/>
                          </a:rPr>
                          <m:t>−</m:t>
                        </m:r>
                        <m:r>
                          <a:rPr lang="vi-VN" i="1" dirty="0">
                            <a:latin typeface="Cambria Math"/>
                          </a:rPr>
                          <m:t>𝑘</m:t>
                        </m:r>
                      </m:sup>
                    </m:sSup>
                    <m:sSup>
                      <m:sSupPr>
                        <m:ctrlPr>
                          <a:rPr lang="vi-V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vi-VN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vi-VN" i="1" dirty="0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vi-VN" i="1" dirty="0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vi-V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i="1" dirty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vi-VN" i="1" dirty="0">
                            <a:latin typeface="Cambria Math"/>
                          </a:rPr>
                          <m:t>k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842" y="4191001"/>
                <a:ext cx="4995598" cy="693716"/>
              </a:xfrm>
              <a:prstGeom prst="rect">
                <a:avLst/>
              </a:prstGeom>
              <a:blipFill rotWithShape="0">
                <a:blip r:embed="rId4"/>
                <a:stretch>
                  <a:fillRect l="-1343" t="-5310" b="-12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ectangle 60"/>
              <p:cNvSpPr/>
              <p:nvPr/>
            </p:nvSpPr>
            <p:spPr>
              <a:xfrm>
                <a:off x="2784619" y="4981534"/>
                <a:ext cx="675297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Hệ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 nên </a:t>
                </a:r>
                <a14:m>
                  <m:oMath xmlns:m="http://schemas.openxmlformats.org/officeDocument/2006/math">
                    <m:r>
                      <a:rPr lang="vi-VN" sz="2000" i="1" dirty="0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vi-VN" sz="2000" i="1" dirty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ea typeface="Cambria Math"/>
                      </a:rPr>
                      <m:t>7.</m:t>
                    </m:r>
                  </m:oMath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4619" y="4981534"/>
                <a:ext cx="6752973" cy="400110"/>
              </a:xfrm>
              <a:prstGeom prst="rect">
                <a:avLst/>
              </a:prstGeom>
              <a:blipFill rotWithShape="0">
                <a:blip r:embed="rId5"/>
                <a:stretch>
                  <a:fillRect l="-993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Rectangle 61"/>
              <p:cNvSpPr/>
              <p:nvPr/>
            </p:nvSpPr>
            <p:spPr>
              <a:xfrm>
                <a:off x="2808842" y="5478461"/>
                <a:ext cx="3623171" cy="4092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Vậy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vi-VN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vi-VN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vi-VN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vi-VN" sz="2000" i="1">
                            <a:latin typeface="Cambria Math"/>
                          </a:rPr>
                          <m:t> </m:t>
                        </m:r>
                        <m:r>
                          <a:rPr lang="vi-VN" sz="20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bSup>
                  </m:oMath>
                </a14:m>
                <a:r>
                  <a:rPr lang="vi-VN" sz="20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sSup>
                      <m:sSupPr>
                        <m:ctrlPr>
                          <a:rPr lang="vi-VN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vi-VN" sz="2000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842" y="5478461"/>
                <a:ext cx="3623171" cy="409279"/>
              </a:xfrm>
              <a:prstGeom prst="rect">
                <a:avLst/>
              </a:prstGeom>
              <a:blipFill rotWithShape="0">
                <a:blip r:embed="rId6"/>
                <a:stretch>
                  <a:fillRect l="-1852" t="-7463" b="-25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633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868</Words>
  <Application>Microsoft Office PowerPoint</Application>
  <PresentationFormat>Widescreen</PresentationFormat>
  <Paragraphs>213</Paragraphs>
  <Slides>17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.VnTime</vt:lpstr>
      <vt:lpstr>Arial</vt:lpstr>
      <vt:lpstr>AvantGarde</vt:lpstr>
      <vt:lpstr>AvantGarde-Demi</vt:lpstr>
      <vt:lpstr>Calibri</vt:lpstr>
      <vt:lpstr>Cambria Math</vt:lpstr>
      <vt:lpstr>Chu Van An</vt:lpstr>
      <vt:lpstr>Tahoma</vt:lpstr>
      <vt:lpstr>Times New Roman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Lời giải: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LinhPC</cp:lastModifiedBy>
  <cp:revision>34</cp:revision>
  <dcterms:created xsi:type="dcterms:W3CDTF">2020-09-24T14:14:49Z</dcterms:created>
  <dcterms:modified xsi:type="dcterms:W3CDTF">2021-10-24T04:19:23Z</dcterms:modified>
</cp:coreProperties>
</file>